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0.xml" ContentType="application/vnd.openxmlformats-officedocument.presentationml.tags+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3" r:id="rId1"/>
    <p:sldMasterId id="2147483744" r:id="rId2"/>
    <p:sldMasterId id="2147483768" r:id="rId3"/>
    <p:sldMasterId id="2147483801" r:id="rId4"/>
    <p:sldMasterId id="2147483837" r:id="rId5"/>
    <p:sldMasterId id="2147483936" r:id="rId6"/>
    <p:sldMasterId id="2147483945" r:id="rId7"/>
  </p:sldMasterIdLst>
  <p:notesMasterIdLst>
    <p:notesMasterId r:id="rId44"/>
  </p:notesMasterIdLst>
  <p:handoutMasterIdLst>
    <p:handoutMasterId r:id="rId45"/>
  </p:handoutMasterIdLst>
  <p:sldIdLst>
    <p:sldId id="452" r:id="rId8"/>
    <p:sldId id="446" r:id="rId9"/>
    <p:sldId id="447" r:id="rId10"/>
    <p:sldId id="455" r:id="rId11"/>
    <p:sldId id="2076137041" r:id="rId12"/>
    <p:sldId id="451" r:id="rId13"/>
    <p:sldId id="2076137042" r:id="rId14"/>
    <p:sldId id="2076137044" r:id="rId15"/>
    <p:sldId id="10033" r:id="rId16"/>
    <p:sldId id="2076137043" r:id="rId17"/>
    <p:sldId id="4517" r:id="rId18"/>
    <p:sldId id="8490" r:id="rId19"/>
    <p:sldId id="3104" r:id="rId20"/>
    <p:sldId id="4001" r:id="rId21"/>
    <p:sldId id="8506" r:id="rId22"/>
    <p:sldId id="2076137038" r:id="rId23"/>
    <p:sldId id="9987" r:id="rId24"/>
    <p:sldId id="10015" r:id="rId25"/>
    <p:sldId id="10041" r:id="rId26"/>
    <p:sldId id="10056" r:id="rId27"/>
    <p:sldId id="2076137045" r:id="rId28"/>
    <p:sldId id="2076137046" r:id="rId29"/>
    <p:sldId id="2076137047" r:id="rId30"/>
    <p:sldId id="2076137048" r:id="rId31"/>
    <p:sldId id="2076137049" r:id="rId32"/>
    <p:sldId id="2076137050" r:id="rId33"/>
    <p:sldId id="4000" r:id="rId34"/>
    <p:sldId id="2076137051" r:id="rId35"/>
    <p:sldId id="10044" r:id="rId36"/>
    <p:sldId id="8571" r:id="rId37"/>
    <p:sldId id="8575" r:id="rId38"/>
    <p:sldId id="8587" r:id="rId39"/>
    <p:sldId id="8544" r:id="rId40"/>
    <p:sldId id="8563" r:id="rId41"/>
    <p:sldId id="3871" r:id="rId42"/>
    <p:sldId id="8538" r:id="rId43"/>
  </p:sldIdLst>
  <p:sldSz cx="12436475" cy="6994525"/>
  <p:notesSz cx="6858000" cy="9144000"/>
  <p:custDataLst>
    <p:tags r:id="rId46"/>
  </p:custDataLst>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9FA6D2-7D42-4428-80A6-472D23130324}">
          <p14:sldIdLst>
            <p14:sldId id="452"/>
            <p14:sldId id="446"/>
            <p14:sldId id="447"/>
            <p14:sldId id="455"/>
            <p14:sldId id="2076137041"/>
            <p14:sldId id="451"/>
            <p14:sldId id="2076137042"/>
            <p14:sldId id="2076137044"/>
            <p14:sldId id="10033"/>
            <p14:sldId id="2076137043"/>
            <p14:sldId id="4517"/>
            <p14:sldId id="8490"/>
            <p14:sldId id="3104"/>
            <p14:sldId id="4001"/>
            <p14:sldId id="8506"/>
            <p14:sldId id="2076137038"/>
            <p14:sldId id="9987"/>
            <p14:sldId id="10015"/>
            <p14:sldId id="10041"/>
            <p14:sldId id="10056"/>
            <p14:sldId id="2076137045"/>
            <p14:sldId id="2076137046"/>
            <p14:sldId id="2076137047"/>
            <p14:sldId id="2076137048"/>
            <p14:sldId id="2076137049"/>
            <p14:sldId id="2076137050"/>
            <p14:sldId id="4000"/>
            <p14:sldId id="2076137051"/>
            <p14:sldId id="10044"/>
            <p14:sldId id="8571"/>
            <p14:sldId id="8575"/>
            <p14:sldId id="8587"/>
            <p14:sldId id="8544"/>
            <p14:sldId id="8563"/>
            <p14:sldId id="3871"/>
          </p14:sldIdLst>
        </p14:section>
        <p14:section name="Key components of the WVD pitch - Internal/field only" id="{956AF3B0-D664-4D13-8793-6442A5ACB6B7}">
          <p14:sldIdLst>
            <p14:sldId id="8538"/>
          </p14:sldIdLst>
        </p14:section>
        <p14:section name="Appendix" id="{E6E29A94-233B-44DE-AC56-309397D3D15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0" clrIdx="1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000000"/>
    <a:srgbClr val="DDDDDD"/>
    <a:srgbClr val="026FC6"/>
    <a:srgbClr val="313231"/>
    <a:srgbClr val="040404"/>
    <a:srgbClr val="3393DF"/>
    <a:srgbClr val="3C97E0"/>
    <a:srgbClr val="BFBFBF"/>
    <a:srgbClr val="201F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47767-B9C2-4B45-AB34-BE2B081F3F2B}" v="6" dt="2020-06-24T16:51:16.0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613" autoAdjust="0"/>
  </p:normalViewPr>
  <p:slideViewPr>
    <p:cSldViewPr snapToGrid="0">
      <p:cViewPr varScale="1">
        <p:scale>
          <a:sx n="100" d="100"/>
          <a:sy n="100" d="100"/>
        </p:scale>
        <p:origin x="72" y="240"/>
      </p:cViewPr>
      <p:guideLst/>
    </p:cSldViewPr>
  </p:slideViewPr>
  <p:notesTextViewPr>
    <p:cViewPr>
      <p:scale>
        <a:sx n="1" d="1"/>
        <a:sy n="1" d="1"/>
      </p:scale>
      <p:origin x="0" y="0"/>
    </p:cViewPr>
  </p:notesTextViewPr>
  <p:notesViewPr>
    <p:cSldViewPr snapToGrid="0">
      <p:cViewPr>
        <p:scale>
          <a:sx n="90" d="100"/>
          <a:sy n="90" d="100"/>
        </p:scale>
        <p:origin x="2456" y="-20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gs" Target="tags/tag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dirty="0">
                <a:solidFill>
                  <a:schemeClr val="tx1"/>
                </a:solidFill>
                <a:latin typeface="+mj-lt"/>
              </a:rPr>
              <a:t>Average Encoding Time (ms)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Sheet1!$C$2</c:f>
              <c:strCache>
                <c:ptCount val="1"/>
                <c:pt idx="0">
                  <c:v>4kDownSampled</c:v>
                </c:pt>
              </c:strCache>
            </c:strRef>
          </c:tx>
          <c:spPr>
            <a:ln w="15875" cap="rnd">
              <a:solidFill>
                <a:schemeClr val="accent1"/>
              </a:solidFill>
              <a:round/>
            </a:ln>
            <a:effectLst/>
          </c:spPr>
          <c:marker>
            <c:symbol val="none"/>
          </c:marker>
          <c:val>
            <c:numRef>
              <c:f>Sheet1!$C$3:$C$64</c:f>
              <c:numCache>
                <c:formatCode>General</c:formatCode>
                <c:ptCount val="62"/>
                <c:pt idx="0">
                  <c:v>37</c:v>
                </c:pt>
                <c:pt idx="1">
                  <c:v>1</c:v>
                </c:pt>
                <c:pt idx="2">
                  <c:v>6</c:v>
                </c:pt>
                <c:pt idx="3">
                  <c:v>12</c:v>
                </c:pt>
                <c:pt idx="4">
                  <c:v>7</c:v>
                </c:pt>
                <c:pt idx="5">
                  <c:v>1</c:v>
                </c:pt>
                <c:pt idx="6">
                  <c:v>68</c:v>
                </c:pt>
                <c:pt idx="7">
                  <c:v>19</c:v>
                </c:pt>
                <c:pt idx="8">
                  <c:v>7</c:v>
                </c:pt>
                <c:pt idx="9">
                  <c:v>13</c:v>
                </c:pt>
                <c:pt idx="10">
                  <c:v>1</c:v>
                </c:pt>
                <c:pt idx="11">
                  <c:v>1</c:v>
                </c:pt>
                <c:pt idx="12">
                  <c:v>60</c:v>
                </c:pt>
                <c:pt idx="13">
                  <c:v>57</c:v>
                </c:pt>
                <c:pt idx="14">
                  <c:v>1</c:v>
                </c:pt>
                <c:pt idx="15">
                  <c:v>1</c:v>
                </c:pt>
                <c:pt idx="16">
                  <c:v>1</c:v>
                </c:pt>
                <c:pt idx="17">
                  <c:v>1</c:v>
                </c:pt>
                <c:pt idx="18">
                  <c:v>2</c:v>
                </c:pt>
                <c:pt idx="19">
                  <c:v>92</c:v>
                </c:pt>
                <c:pt idx="20">
                  <c:v>3</c:v>
                </c:pt>
                <c:pt idx="21">
                  <c:v>2</c:v>
                </c:pt>
                <c:pt idx="22">
                  <c:v>60</c:v>
                </c:pt>
                <c:pt idx="23">
                  <c:v>80</c:v>
                </c:pt>
                <c:pt idx="24">
                  <c:v>71</c:v>
                </c:pt>
                <c:pt idx="25">
                  <c:v>46</c:v>
                </c:pt>
                <c:pt idx="26">
                  <c:v>2</c:v>
                </c:pt>
                <c:pt idx="27">
                  <c:v>1</c:v>
                </c:pt>
                <c:pt idx="28">
                  <c:v>10</c:v>
                </c:pt>
                <c:pt idx="29">
                  <c:v>13</c:v>
                </c:pt>
                <c:pt idx="30">
                  <c:v>35</c:v>
                </c:pt>
                <c:pt idx="31">
                  <c:v>72</c:v>
                </c:pt>
                <c:pt idx="32">
                  <c:v>3</c:v>
                </c:pt>
                <c:pt idx="33">
                  <c:v>70</c:v>
                </c:pt>
                <c:pt idx="34">
                  <c:v>2</c:v>
                </c:pt>
                <c:pt idx="35">
                  <c:v>2</c:v>
                </c:pt>
                <c:pt idx="36">
                  <c:v>49</c:v>
                </c:pt>
                <c:pt idx="37">
                  <c:v>55</c:v>
                </c:pt>
                <c:pt idx="38">
                  <c:v>39</c:v>
                </c:pt>
                <c:pt idx="39">
                  <c:v>25</c:v>
                </c:pt>
                <c:pt idx="40">
                  <c:v>1</c:v>
                </c:pt>
                <c:pt idx="41">
                  <c:v>12</c:v>
                </c:pt>
                <c:pt idx="42">
                  <c:v>1</c:v>
                </c:pt>
                <c:pt idx="43">
                  <c:v>68</c:v>
                </c:pt>
                <c:pt idx="44">
                  <c:v>179</c:v>
                </c:pt>
                <c:pt idx="45">
                  <c:v>9</c:v>
                </c:pt>
                <c:pt idx="46">
                  <c:v>1</c:v>
                </c:pt>
                <c:pt idx="47">
                  <c:v>3</c:v>
                </c:pt>
                <c:pt idx="48">
                  <c:v>13</c:v>
                </c:pt>
                <c:pt idx="49">
                  <c:v>30</c:v>
                </c:pt>
                <c:pt idx="50">
                  <c:v>11</c:v>
                </c:pt>
                <c:pt idx="51">
                  <c:v>15</c:v>
                </c:pt>
                <c:pt idx="52">
                  <c:v>12</c:v>
                </c:pt>
                <c:pt idx="53">
                  <c:v>15</c:v>
                </c:pt>
                <c:pt idx="54">
                  <c:v>16</c:v>
                </c:pt>
              </c:numCache>
            </c:numRef>
          </c:val>
          <c:smooth val="0"/>
          <c:extLst>
            <c:ext xmlns:c16="http://schemas.microsoft.com/office/drawing/2014/chart" uri="{C3380CC4-5D6E-409C-BE32-E72D297353CC}">
              <c16:uniqueId val="{00000000-4208-4AB8-A63D-CB2E6E6DB484}"/>
            </c:ext>
          </c:extLst>
        </c:ser>
        <c:ser>
          <c:idx val="1"/>
          <c:order val="1"/>
          <c:tx>
            <c:strRef>
              <c:f>Sheet1!$D$2</c:f>
              <c:strCache>
                <c:ptCount val="1"/>
                <c:pt idx="0">
                  <c:v>4kNative</c:v>
                </c:pt>
              </c:strCache>
            </c:strRef>
          </c:tx>
          <c:spPr>
            <a:ln w="15875" cap="rnd">
              <a:solidFill>
                <a:schemeClr val="accent2"/>
              </a:solidFill>
              <a:round/>
            </a:ln>
            <a:effectLst/>
          </c:spPr>
          <c:marker>
            <c:symbol val="none"/>
          </c:marker>
          <c:val>
            <c:numRef>
              <c:f>Sheet1!$D$3:$D$64</c:f>
              <c:numCache>
                <c:formatCode>General</c:formatCode>
                <c:ptCount val="62"/>
                <c:pt idx="0">
                  <c:v>0</c:v>
                </c:pt>
                <c:pt idx="1">
                  <c:v>1</c:v>
                </c:pt>
                <c:pt idx="2">
                  <c:v>12</c:v>
                </c:pt>
                <c:pt idx="3">
                  <c:v>1</c:v>
                </c:pt>
                <c:pt idx="4">
                  <c:v>0</c:v>
                </c:pt>
                <c:pt idx="5">
                  <c:v>1</c:v>
                </c:pt>
                <c:pt idx="6">
                  <c:v>1</c:v>
                </c:pt>
                <c:pt idx="7">
                  <c:v>195</c:v>
                </c:pt>
                <c:pt idx="8">
                  <c:v>958</c:v>
                </c:pt>
                <c:pt idx="9">
                  <c:v>701</c:v>
                </c:pt>
                <c:pt idx="10">
                  <c:v>2</c:v>
                </c:pt>
                <c:pt idx="11">
                  <c:v>223</c:v>
                </c:pt>
                <c:pt idx="12">
                  <c:v>1</c:v>
                </c:pt>
                <c:pt idx="13">
                  <c:v>168</c:v>
                </c:pt>
                <c:pt idx="14">
                  <c:v>1</c:v>
                </c:pt>
                <c:pt idx="15">
                  <c:v>1</c:v>
                </c:pt>
                <c:pt idx="16">
                  <c:v>194</c:v>
                </c:pt>
                <c:pt idx="17">
                  <c:v>1</c:v>
                </c:pt>
                <c:pt idx="18">
                  <c:v>542</c:v>
                </c:pt>
                <c:pt idx="19">
                  <c:v>250</c:v>
                </c:pt>
                <c:pt idx="20">
                  <c:v>342</c:v>
                </c:pt>
                <c:pt idx="21">
                  <c:v>43</c:v>
                </c:pt>
                <c:pt idx="22">
                  <c:v>42</c:v>
                </c:pt>
                <c:pt idx="23">
                  <c:v>44</c:v>
                </c:pt>
                <c:pt idx="24">
                  <c:v>1</c:v>
                </c:pt>
                <c:pt idx="25">
                  <c:v>350</c:v>
                </c:pt>
                <c:pt idx="26">
                  <c:v>126</c:v>
                </c:pt>
                <c:pt idx="27">
                  <c:v>251</c:v>
                </c:pt>
                <c:pt idx="28">
                  <c:v>169</c:v>
                </c:pt>
                <c:pt idx="29">
                  <c:v>79</c:v>
                </c:pt>
                <c:pt idx="30">
                  <c:v>1</c:v>
                </c:pt>
                <c:pt idx="31">
                  <c:v>556</c:v>
                </c:pt>
                <c:pt idx="32">
                  <c:v>429</c:v>
                </c:pt>
                <c:pt idx="33">
                  <c:v>142</c:v>
                </c:pt>
                <c:pt idx="34">
                  <c:v>237</c:v>
                </c:pt>
                <c:pt idx="35">
                  <c:v>86</c:v>
                </c:pt>
                <c:pt idx="36">
                  <c:v>440</c:v>
                </c:pt>
                <c:pt idx="37">
                  <c:v>1</c:v>
                </c:pt>
                <c:pt idx="38">
                  <c:v>176</c:v>
                </c:pt>
                <c:pt idx="39">
                  <c:v>204</c:v>
                </c:pt>
                <c:pt idx="40">
                  <c:v>2</c:v>
                </c:pt>
                <c:pt idx="41">
                  <c:v>1</c:v>
                </c:pt>
                <c:pt idx="42">
                  <c:v>121</c:v>
                </c:pt>
                <c:pt idx="43">
                  <c:v>1</c:v>
                </c:pt>
                <c:pt idx="44">
                  <c:v>0</c:v>
                </c:pt>
                <c:pt idx="45">
                  <c:v>3</c:v>
                </c:pt>
                <c:pt idx="46">
                  <c:v>16</c:v>
                </c:pt>
                <c:pt idx="47">
                  <c:v>307</c:v>
                </c:pt>
                <c:pt idx="48">
                  <c:v>0</c:v>
                </c:pt>
                <c:pt idx="49">
                  <c:v>126</c:v>
                </c:pt>
                <c:pt idx="50">
                  <c:v>1</c:v>
                </c:pt>
                <c:pt idx="51">
                  <c:v>4</c:v>
                </c:pt>
                <c:pt idx="52">
                  <c:v>117</c:v>
                </c:pt>
                <c:pt idx="53">
                  <c:v>1033</c:v>
                </c:pt>
                <c:pt idx="54">
                  <c:v>46</c:v>
                </c:pt>
                <c:pt idx="55">
                  <c:v>170</c:v>
                </c:pt>
                <c:pt idx="56">
                  <c:v>283</c:v>
                </c:pt>
                <c:pt idx="57">
                  <c:v>332</c:v>
                </c:pt>
                <c:pt idx="58">
                  <c:v>2</c:v>
                </c:pt>
                <c:pt idx="59">
                  <c:v>268</c:v>
                </c:pt>
                <c:pt idx="60">
                  <c:v>14</c:v>
                </c:pt>
                <c:pt idx="61">
                  <c:v>2</c:v>
                </c:pt>
              </c:numCache>
            </c:numRef>
          </c:val>
          <c:smooth val="0"/>
          <c:extLst>
            <c:ext xmlns:c16="http://schemas.microsoft.com/office/drawing/2014/chart" uri="{C3380CC4-5D6E-409C-BE32-E72D297353CC}">
              <c16:uniqueId val="{00000001-4208-4AB8-A63D-CB2E6E6DB484}"/>
            </c:ext>
          </c:extLst>
        </c:ser>
        <c:dLbls>
          <c:showLegendKey val="0"/>
          <c:showVal val="0"/>
          <c:showCatName val="0"/>
          <c:showSerName val="0"/>
          <c:showPercent val="0"/>
          <c:showBubbleSize val="0"/>
        </c:dLbls>
        <c:smooth val="0"/>
        <c:axId val="718237888"/>
        <c:axId val="718237232"/>
      </c:lineChart>
      <c:catAx>
        <c:axId val="71823788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18237232"/>
        <c:crosses val="autoZero"/>
        <c:auto val="1"/>
        <c:lblAlgn val="ctr"/>
        <c:lblOffset val="100"/>
        <c:noMultiLvlLbl val="0"/>
      </c:catAx>
      <c:valAx>
        <c:axId val="718237232"/>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1823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dirty="0">
                <a:solidFill>
                  <a:schemeClr val="tx1"/>
                </a:solidFill>
                <a:latin typeface="+mj-lt"/>
              </a:rPr>
              <a:t>Output Frames / Second (fps)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Sheet1!$G$2</c:f>
              <c:strCache>
                <c:ptCount val="1"/>
                <c:pt idx="0">
                  <c:v>4kDownSampled</c:v>
                </c:pt>
              </c:strCache>
            </c:strRef>
          </c:tx>
          <c:spPr>
            <a:ln w="15875" cap="rnd">
              <a:solidFill>
                <a:schemeClr val="accent1"/>
              </a:solidFill>
              <a:round/>
            </a:ln>
            <a:effectLst/>
          </c:spPr>
          <c:marker>
            <c:symbol val="none"/>
          </c:marker>
          <c:val>
            <c:numRef>
              <c:f>Sheet1!$G$3:$G$63</c:f>
              <c:numCache>
                <c:formatCode>General</c:formatCode>
                <c:ptCount val="61"/>
                <c:pt idx="0">
                  <c:v>0.60295494599999999</c:v>
                </c:pt>
                <c:pt idx="1">
                  <c:v>4.2004806690000001</c:v>
                </c:pt>
                <c:pt idx="2">
                  <c:v>0</c:v>
                </c:pt>
                <c:pt idx="3">
                  <c:v>5.2032314949999998</c:v>
                </c:pt>
                <c:pt idx="4">
                  <c:v>4.9980095410000001</c:v>
                </c:pt>
                <c:pt idx="5">
                  <c:v>6.3898721810000003</c:v>
                </c:pt>
                <c:pt idx="6">
                  <c:v>10.61715051</c:v>
                </c:pt>
                <c:pt idx="7">
                  <c:v>9.5934206080000006</c:v>
                </c:pt>
                <c:pt idx="8">
                  <c:v>9.3909054039999997</c:v>
                </c:pt>
                <c:pt idx="9">
                  <c:v>8.4141382530000008</c:v>
                </c:pt>
                <c:pt idx="10">
                  <c:v>7.3890911099999999</c:v>
                </c:pt>
                <c:pt idx="11">
                  <c:v>10.01620797</c:v>
                </c:pt>
                <c:pt idx="12">
                  <c:v>9.5857433790000002</c:v>
                </c:pt>
                <c:pt idx="13">
                  <c:v>8.8132159580000007</c:v>
                </c:pt>
                <c:pt idx="14">
                  <c:v>8.5871567389999992</c:v>
                </c:pt>
                <c:pt idx="15">
                  <c:v>9.4070174790000003</c:v>
                </c:pt>
                <c:pt idx="16">
                  <c:v>11.206743879999999</c:v>
                </c:pt>
                <c:pt idx="17">
                  <c:v>8.7752880609999995</c:v>
                </c:pt>
                <c:pt idx="18">
                  <c:v>9.6110005110000003</c:v>
                </c:pt>
                <c:pt idx="19">
                  <c:v>9.4020386610000006</c:v>
                </c:pt>
                <c:pt idx="20">
                  <c:v>8.0120275169999999</c:v>
                </c:pt>
                <c:pt idx="21">
                  <c:v>7.592626857</c:v>
                </c:pt>
                <c:pt idx="22">
                  <c:v>7.7167959719999999</c:v>
                </c:pt>
                <c:pt idx="23">
                  <c:v>9.9230460899999997</c:v>
                </c:pt>
                <c:pt idx="24">
                  <c:v>9.5829124809999993</c:v>
                </c:pt>
                <c:pt idx="25">
                  <c:v>9.0118327429999994</c:v>
                </c:pt>
                <c:pt idx="26">
                  <c:v>9.2056873919999997</c:v>
                </c:pt>
                <c:pt idx="27">
                  <c:v>7.982160844</c:v>
                </c:pt>
                <c:pt idx="28">
                  <c:v>8.5997328809999996</c:v>
                </c:pt>
                <c:pt idx="29">
                  <c:v>8.9686096059999993</c:v>
                </c:pt>
                <c:pt idx="30">
                  <c:v>10.43771156</c:v>
                </c:pt>
                <c:pt idx="31">
                  <c:v>8.3854441340000001</c:v>
                </c:pt>
                <c:pt idx="32">
                  <c:v>7.2162629410000001</c:v>
                </c:pt>
                <c:pt idx="33">
                  <c:v>8.2117941410000004</c:v>
                </c:pt>
                <c:pt idx="34">
                  <c:v>7.3891131459999997</c:v>
                </c:pt>
                <c:pt idx="35">
                  <c:v>8.4023381330000007</c:v>
                </c:pt>
                <c:pt idx="36">
                  <c:v>7.6101331979999998</c:v>
                </c:pt>
                <c:pt idx="37">
                  <c:v>5.7925124349999999</c:v>
                </c:pt>
                <c:pt idx="38">
                  <c:v>10.40231591</c:v>
                </c:pt>
                <c:pt idx="39">
                  <c:v>6.1955849140000003</c:v>
                </c:pt>
                <c:pt idx="40">
                  <c:v>5.9912887059999997</c:v>
                </c:pt>
                <c:pt idx="41">
                  <c:v>4.6152484730000003</c:v>
                </c:pt>
                <c:pt idx="42">
                  <c:v>5.7931162389999997</c:v>
                </c:pt>
                <c:pt idx="43">
                  <c:v>4.7923959690000002</c:v>
                </c:pt>
                <c:pt idx="44">
                  <c:v>5.3947027800000003</c:v>
                </c:pt>
                <c:pt idx="45">
                  <c:v>5.6038710009999999</c:v>
                </c:pt>
                <c:pt idx="46">
                  <c:v>5.0001420840000002</c:v>
                </c:pt>
                <c:pt idx="47">
                  <c:v>4.9999944530000002</c:v>
                </c:pt>
                <c:pt idx="48">
                  <c:v>5.1805117879999996</c:v>
                </c:pt>
                <c:pt idx="49">
                  <c:v>5.561677317</c:v>
                </c:pt>
                <c:pt idx="50">
                  <c:v>4.8607907859999999</c:v>
                </c:pt>
                <c:pt idx="51">
                  <c:v>7.8001171469999999</c:v>
                </c:pt>
                <c:pt idx="52">
                  <c:v>8.3885203980000007</c:v>
                </c:pt>
                <c:pt idx="53">
                  <c:v>2.8041950120000001</c:v>
                </c:pt>
              </c:numCache>
            </c:numRef>
          </c:val>
          <c:smooth val="0"/>
          <c:extLst>
            <c:ext xmlns:c16="http://schemas.microsoft.com/office/drawing/2014/chart" uri="{C3380CC4-5D6E-409C-BE32-E72D297353CC}">
              <c16:uniqueId val="{00000000-29FD-402A-AE2D-1A86EA2E6953}"/>
            </c:ext>
          </c:extLst>
        </c:ser>
        <c:ser>
          <c:idx val="1"/>
          <c:order val="1"/>
          <c:tx>
            <c:strRef>
              <c:f>Sheet1!$H$2</c:f>
              <c:strCache>
                <c:ptCount val="1"/>
                <c:pt idx="0">
                  <c:v>4kNative</c:v>
                </c:pt>
              </c:strCache>
            </c:strRef>
          </c:tx>
          <c:spPr>
            <a:ln w="15875" cap="rnd">
              <a:solidFill>
                <a:schemeClr val="accent2"/>
              </a:solidFill>
              <a:round/>
            </a:ln>
            <a:effectLst/>
          </c:spPr>
          <c:marker>
            <c:symbol val="none"/>
          </c:marker>
          <c:val>
            <c:numRef>
              <c:f>Sheet1!$H$3:$H$63</c:f>
              <c:numCache>
                <c:formatCode>General</c:formatCode>
                <c:ptCount val="61"/>
                <c:pt idx="0">
                  <c:v>0.60359356445549595</c:v>
                </c:pt>
                <c:pt idx="1">
                  <c:v>3.5953844124207199</c:v>
                </c:pt>
                <c:pt idx="2">
                  <c:v>0</c:v>
                </c:pt>
                <c:pt idx="3">
                  <c:v>4.5951408693707103</c:v>
                </c:pt>
                <c:pt idx="4">
                  <c:v>5.39666725140727</c:v>
                </c:pt>
                <c:pt idx="5">
                  <c:v>5.20947896534941</c:v>
                </c:pt>
                <c:pt idx="6">
                  <c:v>5.1685097715815296</c:v>
                </c:pt>
                <c:pt idx="7">
                  <c:v>1.4053609640590199</c:v>
                </c:pt>
                <c:pt idx="8">
                  <c:v>1.0006128975573001</c:v>
                </c:pt>
                <c:pt idx="9">
                  <c:v>3.4000902337843502</c:v>
                </c:pt>
                <c:pt idx="10">
                  <c:v>3.1636559514433999</c:v>
                </c:pt>
                <c:pt idx="11">
                  <c:v>7.6907891345228201</c:v>
                </c:pt>
                <c:pt idx="12">
                  <c:v>6.5980839884243201</c:v>
                </c:pt>
                <c:pt idx="13">
                  <c:v>4.4005557603812404</c:v>
                </c:pt>
                <c:pt idx="14">
                  <c:v>6.6007581536335502</c:v>
                </c:pt>
                <c:pt idx="15">
                  <c:v>4.1999820800917496</c:v>
                </c:pt>
                <c:pt idx="16">
                  <c:v>5.1924280893525401</c:v>
                </c:pt>
                <c:pt idx="17">
                  <c:v>4.4122184696826396</c:v>
                </c:pt>
                <c:pt idx="18">
                  <c:v>3.99179925460929</c:v>
                </c:pt>
                <c:pt idx="19">
                  <c:v>2.4019317920274701</c:v>
                </c:pt>
                <c:pt idx="20">
                  <c:v>2.6021147750374101</c:v>
                </c:pt>
                <c:pt idx="21">
                  <c:v>5.7846552201620298</c:v>
                </c:pt>
                <c:pt idx="22">
                  <c:v>5.6061104458769604</c:v>
                </c:pt>
                <c:pt idx="23">
                  <c:v>6.0060322935272001</c:v>
                </c:pt>
                <c:pt idx="24">
                  <c:v>4.2030389178335197</c:v>
                </c:pt>
                <c:pt idx="25">
                  <c:v>4.7928218671096898</c:v>
                </c:pt>
                <c:pt idx="26">
                  <c:v>4.3980218066635901</c:v>
                </c:pt>
                <c:pt idx="27">
                  <c:v>3.4046956069071102</c:v>
                </c:pt>
                <c:pt idx="28">
                  <c:v>5.0034237799298902</c:v>
                </c:pt>
                <c:pt idx="29">
                  <c:v>4.1943206039424501</c:v>
                </c:pt>
                <c:pt idx="30">
                  <c:v>2.20238962006382</c:v>
                </c:pt>
                <c:pt idx="31">
                  <c:v>4.75077321407396</c:v>
                </c:pt>
                <c:pt idx="32">
                  <c:v>5.2531231218080396</c:v>
                </c:pt>
                <c:pt idx="33">
                  <c:v>2.75836360350212</c:v>
                </c:pt>
                <c:pt idx="34">
                  <c:v>4.0621938462517004</c:v>
                </c:pt>
                <c:pt idx="35">
                  <c:v>6.1808242316941602</c:v>
                </c:pt>
                <c:pt idx="36">
                  <c:v>4.0056252175319598</c:v>
                </c:pt>
                <c:pt idx="37">
                  <c:v>6.78812415976404</c:v>
                </c:pt>
                <c:pt idx="38">
                  <c:v>6.0193466451561202</c:v>
                </c:pt>
                <c:pt idx="39">
                  <c:v>6.4020349917861896</c:v>
                </c:pt>
                <c:pt idx="40">
                  <c:v>5.9877177483594597</c:v>
                </c:pt>
                <c:pt idx="41">
                  <c:v>6.6031824847231002</c:v>
                </c:pt>
                <c:pt idx="42">
                  <c:v>7.0118927583178001</c:v>
                </c:pt>
                <c:pt idx="43">
                  <c:v>5.7907846612484901</c:v>
                </c:pt>
                <c:pt idx="44">
                  <c:v>7.0687154795647</c:v>
                </c:pt>
                <c:pt idx="45">
                  <c:v>5.3121647182425802</c:v>
                </c:pt>
                <c:pt idx="46">
                  <c:v>5.7978107485295096</c:v>
                </c:pt>
                <c:pt idx="47">
                  <c:v>2.3980946227218398</c:v>
                </c:pt>
                <c:pt idx="48">
                  <c:v>1.8007626391339999</c:v>
                </c:pt>
                <c:pt idx="49">
                  <c:v>1.9972099161057499</c:v>
                </c:pt>
                <c:pt idx="50">
                  <c:v>3.0027401622095402</c:v>
                </c:pt>
                <c:pt idx="51">
                  <c:v>3.0015544677136901</c:v>
                </c:pt>
                <c:pt idx="52">
                  <c:v>2.1644379708392201</c:v>
                </c:pt>
                <c:pt idx="53">
                  <c:v>3.4639202073926998</c:v>
                </c:pt>
                <c:pt idx="54">
                  <c:v>2.6201610530735899</c:v>
                </c:pt>
                <c:pt idx="55">
                  <c:v>2.8034431934678699</c:v>
                </c:pt>
                <c:pt idx="56">
                  <c:v>3.99408832828267</c:v>
                </c:pt>
                <c:pt idx="57">
                  <c:v>5.2082741210940702</c:v>
                </c:pt>
                <c:pt idx="58">
                  <c:v>4.59324188935891</c:v>
                </c:pt>
                <c:pt idx="59">
                  <c:v>3.0048405616398499</c:v>
                </c:pt>
                <c:pt idx="60">
                  <c:v>1.7973131006854799</c:v>
                </c:pt>
              </c:numCache>
            </c:numRef>
          </c:val>
          <c:smooth val="0"/>
          <c:extLst>
            <c:ext xmlns:c16="http://schemas.microsoft.com/office/drawing/2014/chart" uri="{C3380CC4-5D6E-409C-BE32-E72D297353CC}">
              <c16:uniqueId val="{00000001-29FD-402A-AE2D-1A86EA2E6953}"/>
            </c:ext>
          </c:extLst>
        </c:ser>
        <c:dLbls>
          <c:showLegendKey val="0"/>
          <c:showVal val="0"/>
          <c:showCatName val="0"/>
          <c:showSerName val="0"/>
          <c:showPercent val="0"/>
          <c:showBubbleSize val="0"/>
        </c:dLbls>
        <c:smooth val="0"/>
        <c:axId val="726285744"/>
        <c:axId val="726284760"/>
      </c:lineChart>
      <c:catAx>
        <c:axId val="72628574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dirty="0">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26284760"/>
        <c:crosses val="autoZero"/>
        <c:auto val="1"/>
        <c:lblAlgn val="ctr"/>
        <c:lblOffset val="100"/>
        <c:noMultiLvlLbl val="0"/>
      </c:catAx>
      <c:valAx>
        <c:axId val="726284760"/>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628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860ECB-EBE2-458B-89C1-C6969BBCE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1565C33-1C5C-4F31-B676-BB6AE0A470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04EEAA-0DCE-42F1-B284-91D40AA57BCD}" type="datetimeFigureOut">
              <a:rPr lang="en-US" smtClean="0"/>
              <a:t>6/24/2020</a:t>
            </a:fld>
            <a:endParaRPr lang="en-US" dirty="0"/>
          </a:p>
        </p:txBody>
      </p:sp>
      <p:sp>
        <p:nvSpPr>
          <p:cNvPr id="4" name="Footer Placeholder 3">
            <a:extLst>
              <a:ext uri="{FF2B5EF4-FFF2-40B4-BE49-F238E27FC236}">
                <a16:creationId xmlns:a16="http://schemas.microsoft.com/office/drawing/2014/main" id="{CEE134AB-4C17-4915-8471-57AAAFE331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36EB083-220D-4A3F-9DD4-42EB686B5C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652C29-2391-4DAF-93FA-5E8B732E39BE}" type="slidenum">
              <a:rPr lang="en-US" smtClean="0"/>
              <a:t>‹#›</a:t>
            </a:fld>
            <a:endParaRPr lang="en-US" dirty="0"/>
          </a:p>
        </p:txBody>
      </p:sp>
    </p:spTree>
    <p:extLst>
      <p:ext uri="{BB962C8B-B14F-4D97-AF65-F5344CB8AC3E}">
        <p14:creationId xmlns:p14="http://schemas.microsoft.com/office/powerpoint/2010/main" val="23793002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556E9-0932-45D4-99D6-97D29CA97B71}" type="datetimeFigureOut">
              <a:rPr lang="en-US" smtClean="0"/>
              <a:t>6/24/2020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854EB8-4C4D-4596-9E16-F337F8524D5C}" type="slidenum">
              <a:rPr lang="en-US" smtClean="0"/>
              <a:t>‹#›</a:t>
            </a:fld>
            <a:endParaRPr lang="en-US" dirty="0"/>
          </a:p>
        </p:txBody>
      </p:sp>
    </p:spTree>
    <p:extLst>
      <p:ext uri="{BB962C8B-B14F-4D97-AF65-F5344CB8AC3E}">
        <p14:creationId xmlns:p14="http://schemas.microsoft.com/office/powerpoint/2010/main" val="36426711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6/24/2020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747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88820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83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17</a:t>
            </a:fld>
            <a:endParaRPr lang="en-US" dirty="0"/>
          </a:p>
        </p:txBody>
      </p:sp>
    </p:spTree>
    <p:extLst>
      <p:ext uri="{BB962C8B-B14F-4D97-AF65-F5344CB8AC3E}">
        <p14:creationId xmlns:p14="http://schemas.microsoft.com/office/powerpoint/2010/main" val="88106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18</a:t>
            </a:fld>
            <a:endParaRPr lang="en-US" dirty="0"/>
          </a:p>
        </p:txBody>
      </p:sp>
    </p:spTree>
    <p:extLst>
      <p:ext uri="{BB962C8B-B14F-4D97-AF65-F5344CB8AC3E}">
        <p14:creationId xmlns:p14="http://schemas.microsoft.com/office/powerpoint/2010/main" val="288536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19</a:t>
            </a:fld>
            <a:endParaRPr lang="en-US" dirty="0"/>
          </a:p>
        </p:txBody>
      </p:sp>
    </p:spTree>
    <p:extLst>
      <p:ext uri="{BB962C8B-B14F-4D97-AF65-F5344CB8AC3E}">
        <p14:creationId xmlns:p14="http://schemas.microsoft.com/office/powerpoint/2010/main" val="2106657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20</a:t>
            </a:fld>
            <a:endParaRPr lang="en-US" dirty="0"/>
          </a:p>
        </p:txBody>
      </p:sp>
    </p:spTree>
    <p:extLst>
      <p:ext uri="{BB962C8B-B14F-4D97-AF65-F5344CB8AC3E}">
        <p14:creationId xmlns:p14="http://schemas.microsoft.com/office/powerpoint/2010/main" val="2076101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E768B4-67E7-40A3-BC6E-3B4E4B365D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6/24/2020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910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854EB8-4C4D-4596-9E16-F337F8524D5C}" type="slidenum">
              <a:rPr lang="en-US" smtClean="0"/>
              <a:t>22</a:t>
            </a:fld>
            <a:endParaRPr lang="en-US" dirty="0"/>
          </a:p>
        </p:txBody>
      </p:sp>
    </p:spTree>
    <p:extLst>
      <p:ext uri="{BB962C8B-B14F-4D97-AF65-F5344CB8AC3E}">
        <p14:creationId xmlns:p14="http://schemas.microsoft.com/office/powerpoint/2010/main" val="422327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854EB8-4C4D-4596-9E16-F337F8524D5C}" type="slidenum">
              <a:rPr lang="en-US" smtClean="0"/>
              <a:t>23</a:t>
            </a:fld>
            <a:endParaRPr lang="en-US" dirty="0"/>
          </a:p>
        </p:txBody>
      </p:sp>
    </p:spTree>
    <p:extLst>
      <p:ext uri="{BB962C8B-B14F-4D97-AF65-F5344CB8AC3E}">
        <p14:creationId xmlns:p14="http://schemas.microsoft.com/office/powerpoint/2010/main" val="719414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854EB8-4C4D-4596-9E16-F337F8524D5C}" type="slidenum">
              <a:rPr lang="en-US" smtClean="0"/>
              <a:t>24</a:t>
            </a:fld>
            <a:endParaRPr lang="en-US" dirty="0"/>
          </a:p>
        </p:txBody>
      </p:sp>
    </p:spTree>
    <p:extLst>
      <p:ext uri="{BB962C8B-B14F-4D97-AF65-F5344CB8AC3E}">
        <p14:creationId xmlns:p14="http://schemas.microsoft.com/office/powerpoint/2010/main" val="541798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715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FC6701-5162-472E-977A-08D98CAF67C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6/24/2020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7044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854EB8-4C4D-4596-9E16-F337F8524D5C}" type="slidenum">
              <a:rPr lang="en-US" smtClean="0"/>
              <a:t>26</a:t>
            </a:fld>
            <a:endParaRPr lang="en-US" dirty="0"/>
          </a:p>
        </p:txBody>
      </p:sp>
    </p:spTree>
    <p:extLst>
      <p:ext uri="{BB962C8B-B14F-4D97-AF65-F5344CB8AC3E}">
        <p14:creationId xmlns:p14="http://schemas.microsoft.com/office/powerpoint/2010/main" val="635372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28</a:t>
            </a:fld>
            <a:endParaRPr lang="en-US" dirty="0"/>
          </a:p>
        </p:txBody>
      </p:sp>
    </p:spTree>
    <p:extLst>
      <p:ext uri="{BB962C8B-B14F-4D97-AF65-F5344CB8AC3E}">
        <p14:creationId xmlns:p14="http://schemas.microsoft.com/office/powerpoint/2010/main" val="3602013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29</a:t>
            </a:fld>
            <a:endParaRPr lang="en-US" dirty="0"/>
          </a:p>
        </p:txBody>
      </p:sp>
    </p:spTree>
    <p:extLst>
      <p:ext uri="{BB962C8B-B14F-4D97-AF65-F5344CB8AC3E}">
        <p14:creationId xmlns:p14="http://schemas.microsoft.com/office/powerpoint/2010/main" val="270926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04818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3627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49132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2910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31792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6/24/2020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86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259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307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5104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315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Text</a:t>
            </a: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72698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dirty="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dirty="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Calibri"/>
                <a:ea typeface="+mn-ea"/>
                <a:cs typeface="+mn-cs"/>
              </a:rPr>
              <a:t>Text</a:t>
            </a:r>
            <a:endParaRPr kumimoji="0" lang="en-US" sz="1765"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2997923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anose="05000000000000000000" pitchFamily="2" charset="2"/>
            </a:endParaRPr>
          </a:p>
        </p:txBody>
      </p:sp>
    </p:spTree>
    <p:extLst>
      <p:ext uri="{BB962C8B-B14F-4D97-AF65-F5344CB8AC3E}">
        <p14:creationId xmlns:p14="http://schemas.microsoft.com/office/powerpoint/2010/main" val="9480370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37.emf"/><Relationship Id="rId4" Type="http://schemas.openxmlformats.org/officeDocument/2006/relationships/oleObject" Target="../embeddings/oleObject2.bin"/></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oleObject" Target="../embeddings/oleObject3.bin"/></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7.xml"/><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41"/>
            <a:ext cx="914400" cy="194005"/>
          </a:xfrm>
          <a:prstGeom prst="rect">
            <a:avLst/>
          </a:prstGeom>
        </p:spPr>
      </p:pic>
    </p:spTree>
    <p:extLst>
      <p:ext uri="{BB962C8B-B14F-4D97-AF65-F5344CB8AC3E}">
        <p14:creationId xmlns:p14="http://schemas.microsoft.com/office/powerpoint/2010/main" val="1137042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289927" y="2178051"/>
            <a:ext cx="3706871" cy="2635251"/>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34976"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754098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1115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5080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2521180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065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2980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930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865831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176948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4964511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782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827636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2" y="2188561"/>
            <a:ext cx="5895976" cy="3831241"/>
          </a:xfrm>
        </p:spPr>
        <p:txBody>
          <a:bodyPr anchor="ctr">
            <a:noAutofit/>
          </a:bodyPr>
          <a:lstStyle>
            <a:lvl1pPr algn="ctr">
              <a:defRPr sz="2000">
                <a:latin typeface="+mj-lt"/>
              </a:defRPr>
            </a:lvl1pPr>
          </a:lstStyle>
          <a:p>
            <a:r>
              <a:rPr lang="en-US" dirty="0"/>
              <a:t>Drop photo here</a:t>
            </a:r>
          </a:p>
        </p:txBody>
      </p:sp>
      <p:sp>
        <p:nvSpPr>
          <p:cNvPr id="4" name="Text Placeholder 3"/>
          <p:cNvSpPr>
            <a:spLocks noGrp="1"/>
          </p:cNvSpPr>
          <p:nvPr>
            <p:ph type="body" sz="quarter" idx="10" hasCustomPrompt="1"/>
          </p:nvPr>
        </p:nvSpPr>
        <p:spPr>
          <a:xfrm>
            <a:off x="434976" y="2188562"/>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068789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9" y="6559034"/>
            <a:ext cx="11553197"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365103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dirty="0"/>
          </a:p>
        </p:txBody>
      </p:sp>
      <p:pic>
        <p:nvPicPr>
          <p:cNvPr id="8" name="Picture 7" descr="Microsoft Ignite cube graphic">
            <a:extLst>
              <a:ext uri="{FF2B5EF4-FFF2-40B4-BE49-F238E27FC236}">
                <a16:creationId xmlns:a16="http://schemas.microsoft.com/office/drawing/2014/main" id="{FA7DF135-2B2F-48F3-A1B9-2380F2151FC7}"/>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9" name="MS logo gray - EMF" descr="Microsoft logo, gray text version">
            <a:extLst>
              <a:ext uri="{FF2B5EF4-FFF2-40B4-BE49-F238E27FC236}">
                <a16:creationId xmlns:a16="http://schemas.microsoft.com/office/drawing/2014/main" id="{8E2A5C49-8753-461F-AF5F-C7F7221FFB7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10" name="Freeform 5" descr="Microsoft Ignite logo">
            <a:extLst>
              <a:ext uri="{FF2B5EF4-FFF2-40B4-BE49-F238E27FC236}">
                <a16:creationId xmlns:a16="http://schemas.microsoft.com/office/drawing/2014/main" id="{0E652A98-EBCE-4778-80B5-E0FFF980A9B0}"/>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dirty="0"/>
          </a:p>
        </p:txBody>
      </p:sp>
    </p:spTree>
    <p:extLst>
      <p:ext uri="{BB962C8B-B14F-4D97-AF65-F5344CB8AC3E}">
        <p14:creationId xmlns:p14="http://schemas.microsoft.com/office/powerpoint/2010/main" val="20280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p:nvPicPr>
        <p:blipFill>
          <a:blip r:embed="rId2"/>
          <a:stretch>
            <a:fillRect/>
          </a:stretch>
        </p:blipFill>
        <p:spPr bwMode="black">
          <a:xfrm>
            <a:off x="595914" y="597450"/>
            <a:ext cx="1393840" cy="298433"/>
          </a:xfrm>
          <a:prstGeom prst="rect">
            <a:avLst/>
          </a:prstGeom>
        </p:spPr>
      </p:pic>
      <p:pic>
        <p:nvPicPr>
          <p:cNvPr id="7" name="MS logo gray - EMF" descr="Microsoft logo, gray text version">
            <a:extLst>
              <a:ext uri="{FF2B5EF4-FFF2-40B4-BE49-F238E27FC236}">
                <a16:creationId xmlns:a16="http://schemas.microsoft.com/office/drawing/2014/main" id="{CE634427-F9FA-46A8-A6CF-BB8473CA943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109705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5914" y="597450"/>
            <a:ext cx="1393840" cy="298433"/>
          </a:xfrm>
          <a:prstGeom prst="rect">
            <a:avLst/>
          </a:prstGeom>
        </p:spPr>
      </p:pic>
      <p:pic>
        <p:nvPicPr>
          <p:cNvPr id="8" name="Picture 7" descr="Microsoft Ignite cube graphic">
            <a:extLst>
              <a:ext uri="{FF2B5EF4-FFF2-40B4-BE49-F238E27FC236}">
                <a16:creationId xmlns:a16="http://schemas.microsoft.com/office/drawing/2014/main" id="{9B14E7A9-FA82-4D8F-A0FB-7B01D2FC478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10" name="MS logo gray - EMF" descr="Microsoft logo, gray text version">
            <a:extLst>
              <a:ext uri="{FF2B5EF4-FFF2-40B4-BE49-F238E27FC236}">
                <a16:creationId xmlns:a16="http://schemas.microsoft.com/office/drawing/2014/main" id="{F5A92E51-488A-436C-B746-63F1BD02D470}"/>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705122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a:stretch>
            <a:fillRect/>
          </a:stretch>
        </p:blipFill>
        <p:spPr bwMode="black">
          <a:xfrm>
            <a:off x="595914" y="597450"/>
            <a:ext cx="1393840" cy="298433"/>
          </a:xfrm>
          <a:prstGeom prst="rect">
            <a:avLst/>
          </a:prstGeom>
        </p:spPr>
      </p:pic>
      <p:pic>
        <p:nvPicPr>
          <p:cNvPr id="7" name="Picture 6" descr="Microsoft Ignite cube graphic">
            <a:extLst>
              <a:ext uri="{FF2B5EF4-FFF2-40B4-BE49-F238E27FC236}">
                <a16:creationId xmlns:a16="http://schemas.microsoft.com/office/drawing/2014/main" id="{5AA53F73-0B76-4DEF-9D95-2B8A01C03CCC}"/>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10" name="MS logo gray - EMF" descr="Microsoft logo, gray text version">
            <a:extLst>
              <a:ext uri="{FF2B5EF4-FFF2-40B4-BE49-F238E27FC236}">
                <a16:creationId xmlns:a16="http://schemas.microsoft.com/office/drawing/2014/main" id="{A8C1D6C8-7673-46B9-81AC-475E7DC5FA8B}"/>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697586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3"/>
          <a:stretch>
            <a:fillRect/>
          </a:stretch>
        </p:blipFill>
        <p:spPr bwMode="black">
          <a:xfrm>
            <a:off x="595914" y="597450"/>
            <a:ext cx="1393840" cy="298433"/>
          </a:xfrm>
          <a:prstGeom prst="rect">
            <a:avLst/>
          </a:prstGeom>
        </p:spPr>
      </p:pic>
      <p:pic>
        <p:nvPicPr>
          <p:cNvPr id="8" name="Picture 7" descr="A person sitting at a table using a computer&#10;&#10;Description automatically generated">
            <a:extLst>
              <a:ext uri="{FF2B5EF4-FFF2-40B4-BE49-F238E27FC236}">
                <a16:creationId xmlns:a16="http://schemas.microsoft.com/office/drawing/2014/main" id="{19C0AAF6-2A0F-4D4E-9794-BEE92B56B8F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9" name="MS logo gray - EMF" descr="Microsoft logo, gray text version">
            <a:extLst>
              <a:ext uri="{FF2B5EF4-FFF2-40B4-BE49-F238E27FC236}">
                <a16:creationId xmlns:a16="http://schemas.microsoft.com/office/drawing/2014/main" id="{C9E509BD-BF93-44EA-A53D-951ACB7B5745}"/>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08813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53704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372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230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308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7"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4"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7"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9838600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68016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4540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10995208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341"/>
            <a:ext cx="4241746" cy="1130053"/>
          </a:xfrm>
        </p:spPr>
        <p:txBody>
          <a:bodyPr anchor="b"/>
          <a:lstStyle>
            <a:lvl1pPr>
              <a:defRPr>
                <a:solidFill>
                  <a:schemeClr val="bg1"/>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3"/>
            <a:ext cx="4245890" cy="345294"/>
          </a:xfrm>
        </p:spPr>
        <p:txBody>
          <a:bodyPr/>
          <a:lstStyle>
            <a:lvl1pPr marL="0" indent="0">
              <a:buNone/>
              <a:defRPr sz="2244">
                <a:solidFill>
                  <a:schemeClr val="bg1"/>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0089666B-AAE5-4889-8AAF-C65101C65620}"/>
              </a:ext>
            </a:extLst>
          </p:cNvPr>
          <p:cNvSpPr/>
          <p:nvPr/>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FAD604D-ED76-472D-9293-A8538FE3FC05}"/>
              </a:ext>
            </a:extLst>
          </p:cNvPr>
          <p:cNvSpPr/>
          <p:nvPr userDrawn="1"/>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56611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2_Title - Square Photo ">
    <p:bg>
      <p:bgPr>
        <a:solidFill>
          <a:schemeClr val="bg2">
            <a:lumMod val="9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341"/>
            <a:ext cx="4241746" cy="1130053"/>
          </a:xfrm>
        </p:spPr>
        <p:txBody>
          <a:bodyPr anchor="b"/>
          <a:lstStyle>
            <a:lvl1pPr>
              <a:defRPr>
                <a:solidFill>
                  <a:schemeClr val="tx2"/>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3"/>
            <a:ext cx="4245890" cy="345294"/>
          </a:xfrm>
        </p:spPr>
        <p:txBody>
          <a:bodyPr/>
          <a:lstStyle>
            <a:lvl1pPr marL="0" indent="0">
              <a:buNone/>
              <a:defRPr sz="2244">
                <a:solidFill>
                  <a:schemeClr val="tx2"/>
                </a:solidFill>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0089666B-AAE5-4889-8AAF-C65101C65620}"/>
              </a:ext>
            </a:extLst>
          </p:cNvPr>
          <p:cNvSpPr/>
          <p:nvPr/>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7227087-88B5-457B-BFDE-8DB15C575010}"/>
              </a:ext>
            </a:extLst>
          </p:cNvPr>
          <p:cNvSpPr/>
          <p:nvPr userDrawn="1"/>
        </p:nvSpPr>
        <p:spPr bwMode="auto">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39427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09638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15533582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191458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69345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7396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2"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20"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7" y="1622048"/>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2"/>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7"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20"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3120061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533903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3837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509603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1F05741-F5FF-496F-8FBA-B60D7E55C76C}"/>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7796FEB-B0B9-4532-9ADA-1FA1811001A6}"/>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33399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89CE0062-ADF2-471F-A024-82C4C50C73C7}"/>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07144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528724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218237" y="3322997"/>
            <a:ext cx="5622500" cy="345294"/>
          </a:xfrm>
        </p:spPr>
        <p:txBody>
          <a:bodyPr anchor="ctr" anchorCtr="0"/>
          <a:lstStyle>
            <a:lvl1pPr marL="0" indent="0">
              <a:spcAft>
                <a:spcPts val="1224"/>
              </a:spcAft>
              <a:buNone/>
              <a:defRPr sz="2244"/>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CE5E2358-A33F-48E7-91E1-AB1871AD2815}"/>
              </a:ext>
              <a:ext uri="{C183D7F6-B498-43B3-948B-1728B52AA6E4}">
                <adec:decorative xmlns:adec="http://schemas.microsoft.com/office/drawing/2017/decorative" val="1"/>
              </a:ext>
            </a:extLst>
          </p:cNvPr>
          <p:cNvSpPr/>
          <p:nvPr userDrawn="1"/>
        </p:nvSpPr>
        <p:spPr bwMode="blackWhite">
          <a:xfrm>
            <a:off x="0" y="0"/>
            <a:ext cx="528724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61130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_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6218237" y="0"/>
            <a:ext cx="621823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tx2"/>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813976" y="3322998"/>
            <a:ext cx="5374469" cy="344544"/>
          </a:xfrm>
        </p:spPr>
        <p:txBody>
          <a:bodyPr anchor="ctr" anchorCtr="0"/>
          <a:lstStyle>
            <a:lvl1pPr marL="0" indent="0">
              <a:spcAft>
                <a:spcPts val="1224"/>
              </a:spcAft>
              <a:buNone/>
              <a:defRPr sz="2244">
                <a:solidFill>
                  <a:schemeClr val="bg1"/>
                </a:solidFill>
              </a:defRPr>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54250868-7891-4C47-A817-7F3EE8974FEE}"/>
              </a:ext>
              <a:ext uri="{C183D7F6-B498-43B3-948B-1728B52AA6E4}">
                <adec:decorative xmlns:adec="http://schemas.microsoft.com/office/drawing/2017/decorative" val="1"/>
              </a:ext>
            </a:extLst>
          </p:cNvPr>
          <p:cNvSpPr/>
          <p:nvPr userDrawn="1"/>
        </p:nvSpPr>
        <p:spPr bwMode="blackWhite">
          <a:xfrm>
            <a:off x="6218237" y="0"/>
            <a:ext cx="621823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78114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17B31252-3207-46D4-AE3C-EB4B110439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9439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E3AC1D23-32AA-4655-9067-ECAE3AA681AB}"/>
              </a:ext>
              <a:ext uri="{C183D7F6-B498-43B3-948B-1728B52AA6E4}">
                <adec:decorative xmlns:adec="http://schemas.microsoft.com/office/drawing/2017/decorative" val="1"/>
              </a:ext>
            </a:extLst>
          </p:cNvPr>
          <p:cNvSpPr/>
          <p:nvPr/>
        </p:nvSpPr>
        <p:spPr bwMode="blackWhite">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696FC79-A246-4E2C-8E4C-41A511EAFFF8}"/>
              </a:ext>
              <a:ext uri="{C183D7F6-B498-43B3-948B-1728B52AA6E4}">
                <adec:decorative xmlns:adec="http://schemas.microsoft.com/office/drawing/2017/decorative" val="1"/>
              </a:ext>
            </a:extLst>
          </p:cNvPr>
          <p:cNvSpPr/>
          <p:nvPr userDrawn="1"/>
        </p:nvSpPr>
        <p:spPr bwMode="blackWhite">
          <a:xfrm>
            <a:off x="5440958" y="0"/>
            <a:ext cx="6995517"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20926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4_Title - Square Photo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AC1D23-32AA-4655-9067-ECAE3AA681AB}"/>
              </a:ext>
              <a:ext uri="{C183D7F6-B498-43B3-948B-1728B52AA6E4}">
                <adec:decorative xmlns:adec="http://schemas.microsoft.com/office/drawing/2017/decorative" val="1"/>
              </a:ext>
            </a:extLst>
          </p:cNvPr>
          <p:cNvSpPr/>
          <p:nvPr/>
        </p:nvSpPr>
        <p:spPr bwMode="blackWhite">
          <a:xfrm>
            <a:off x="0" y="0"/>
            <a:ext cx="12436475" cy="33886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154791" y="600689"/>
            <a:ext cx="6976013"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6" name="Rectangle 5">
            <a:extLst>
              <a:ext uri="{FF2B5EF4-FFF2-40B4-BE49-F238E27FC236}">
                <a16:creationId xmlns:a16="http://schemas.microsoft.com/office/drawing/2014/main" id="{0A825BE6-4377-4F36-B94C-324FDF94D500}"/>
              </a:ext>
              <a:ext uri="{C183D7F6-B498-43B3-948B-1728B52AA6E4}">
                <adec:decorative xmlns:adec="http://schemas.microsoft.com/office/drawing/2017/decorative" val="1"/>
              </a:ext>
            </a:extLst>
          </p:cNvPr>
          <p:cNvSpPr/>
          <p:nvPr userDrawn="1"/>
        </p:nvSpPr>
        <p:spPr bwMode="blackWhite">
          <a:xfrm>
            <a:off x="0" y="0"/>
            <a:ext cx="12436475" cy="33886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59076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7361428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1409B4D-B227-4686-9B14-9A7CADEA50D6}"/>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7681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DB1F20E8-CAAB-470B-AE52-4250EA6A04B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Tree>
    <p:extLst>
      <p:ext uri="{BB962C8B-B14F-4D97-AF65-F5344CB8AC3E}">
        <p14:creationId xmlns:p14="http://schemas.microsoft.com/office/powerpoint/2010/main" val="4290669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5" name="Picture 4" descr="Microsoft Ignite cube graphic">
            <a:extLst>
              <a:ext uri="{FF2B5EF4-FFF2-40B4-BE49-F238E27FC236}">
                <a16:creationId xmlns:a16="http://schemas.microsoft.com/office/drawing/2014/main" id="{CCDF3722-5235-407E-BF8C-149001C713BB}"/>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529130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493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354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314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Text Box 3" descr="This is a copyright notice that should be included on the final slide.">
            <a:extLst>
              <a:ext uri="{FF2B5EF4-FFF2-40B4-BE49-F238E27FC236}">
                <a16:creationId xmlns:a16="http://schemas.microsoft.com/office/drawing/2014/main" id="{D1BFAB22-E937-4ABC-AA65-519715CE61E5}"/>
              </a:ext>
            </a:extLst>
          </p:cNvPr>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A2E1A39-30DF-4310-A061-74C601FD62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93889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232097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1EBB-6154-418E-8D2B-A19BF1035268}"/>
              </a:ext>
            </a:extLst>
          </p:cNvPr>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3877752A-7377-4AC0-B92B-C4D33E8157B5}"/>
              </a:ext>
            </a:extLst>
          </p:cNvPr>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8CE2250E-2D02-404B-B272-9D70FC499475}"/>
              </a:ext>
            </a:extLst>
          </p:cNvPr>
          <p:cNvSpPr>
            <a:spLocks noGrp="1"/>
          </p:cNvSpPr>
          <p:nvPr>
            <p:ph type="dt" sz="half" idx="10"/>
          </p:nvPr>
        </p:nvSpPr>
        <p:spPr/>
        <p:txBody>
          <a:bodyPr/>
          <a:lstStyle/>
          <a:p>
            <a:fld id="{27EC06D7-BB5C-4FCE-A0FD-635F78312FAA}" type="datetimeFigureOut">
              <a:rPr lang="en-US" smtClean="0"/>
              <a:t>6/24/2020</a:t>
            </a:fld>
            <a:endParaRPr lang="en-US" dirty="0"/>
          </a:p>
        </p:txBody>
      </p:sp>
      <p:sp>
        <p:nvSpPr>
          <p:cNvPr id="5" name="Footer Placeholder 4">
            <a:extLst>
              <a:ext uri="{FF2B5EF4-FFF2-40B4-BE49-F238E27FC236}">
                <a16:creationId xmlns:a16="http://schemas.microsoft.com/office/drawing/2014/main" id="{36B7D9D5-DBD3-4F4D-8EF1-BE52166D76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FE3EB5-E4F8-4F46-9628-4D64AD105C19}"/>
              </a:ext>
            </a:extLst>
          </p:cNvPr>
          <p:cNvSpPr>
            <a:spLocks noGrp="1"/>
          </p:cNvSpPr>
          <p:nvPr>
            <p:ph type="sldNum" sz="quarter" idx="12"/>
          </p:nvPr>
        </p:nvSpPr>
        <p:spPr/>
        <p:txBody>
          <a:bodyPr/>
          <a:lstStyle/>
          <a:p>
            <a:fld id="{EF97A6B9-12D4-4ABB-9F2D-D48B8A6A20BD}" type="slidenum">
              <a:rPr lang="en-US" smtClean="0"/>
              <a:t>‹#›</a:t>
            </a:fld>
            <a:endParaRPr lang="en-US" dirty="0"/>
          </a:p>
        </p:txBody>
      </p:sp>
    </p:spTree>
    <p:extLst>
      <p:ext uri="{BB962C8B-B14F-4D97-AF65-F5344CB8AC3E}">
        <p14:creationId xmlns:p14="http://schemas.microsoft.com/office/powerpoint/2010/main" val="228328965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31208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2000351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38EB4-639B-46D0-864A-A2A4EF97F0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E9562E-D036-438A-8461-65603B1D36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D4C6B-CF4E-48FE-A70D-8342BC4D2CD5}"/>
              </a:ext>
            </a:extLst>
          </p:cNvPr>
          <p:cNvSpPr>
            <a:spLocks noGrp="1"/>
          </p:cNvSpPr>
          <p:nvPr>
            <p:ph type="dt" sz="half" idx="10"/>
          </p:nvPr>
        </p:nvSpPr>
        <p:spPr/>
        <p:txBody>
          <a:bodyPr/>
          <a:lstStyle/>
          <a:p>
            <a:fld id="{BD96E26C-1618-430B-BBA6-4C24F1FF702E}" type="datetimeFigureOut">
              <a:rPr lang="en-US" smtClean="0"/>
              <a:t>6/24/2020</a:t>
            </a:fld>
            <a:endParaRPr lang="en-US" dirty="0"/>
          </a:p>
        </p:txBody>
      </p:sp>
      <p:sp>
        <p:nvSpPr>
          <p:cNvPr id="5" name="Footer Placeholder 4">
            <a:extLst>
              <a:ext uri="{FF2B5EF4-FFF2-40B4-BE49-F238E27FC236}">
                <a16:creationId xmlns:a16="http://schemas.microsoft.com/office/drawing/2014/main" id="{4D4AC30A-DB6B-4D03-BDA4-24750735AE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D51AEA-CA65-429E-9390-DB9DA3E5F335}"/>
              </a:ext>
            </a:extLst>
          </p:cNvPr>
          <p:cNvSpPr>
            <a:spLocks noGrp="1"/>
          </p:cNvSpPr>
          <p:nvPr>
            <p:ph type="sldNum" sz="quarter" idx="12"/>
          </p:nvPr>
        </p:nvSpPr>
        <p:spPr/>
        <p:txBody>
          <a:bodyPr/>
          <a:lstStyle/>
          <a:p>
            <a:fld id="{E69FA4F5-5990-4E2B-897B-05BE425B6307}" type="slidenum">
              <a:rPr lang="en-US" smtClean="0"/>
              <a:t>‹#›</a:t>
            </a:fld>
            <a:endParaRPr lang="en-US" dirty="0"/>
          </a:p>
        </p:txBody>
      </p:sp>
    </p:spTree>
    <p:extLst>
      <p:ext uri="{BB962C8B-B14F-4D97-AF65-F5344CB8AC3E}">
        <p14:creationId xmlns:p14="http://schemas.microsoft.com/office/powerpoint/2010/main" val="852528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SPLIT 1">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Rectangle 2"/>
          <p:cNvSpPr/>
          <p:nvPr/>
        </p:nvSpPr>
        <p:spPr>
          <a:xfrm>
            <a:off x="6224456" y="0"/>
            <a:ext cx="621201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
        <p:nvSpPr>
          <p:cNvPr id="6" name="Text Placeholder 3"/>
          <p:cNvSpPr>
            <a:spLocks noGrp="1"/>
          </p:cNvSpPr>
          <p:nvPr>
            <p:ph type="body" sz="quarter" idx="10" hasCustomPrompt="1"/>
          </p:nvPr>
        </p:nvSpPr>
        <p:spPr>
          <a:xfrm>
            <a:off x="771068" y="1721284"/>
            <a:ext cx="4663678" cy="1638525"/>
          </a:xfrm>
          <a:prstGeom prst="rect">
            <a:avLst/>
          </a:prstGeom>
        </p:spPr>
        <p:txBody>
          <a:bodyPr anchor="t"/>
          <a:lstStyle>
            <a:lvl1pPr marL="0" indent="0">
              <a:lnSpc>
                <a:spcPct val="100000"/>
              </a:lnSpc>
              <a:buFontTx/>
              <a:buNone/>
              <a:defRPr sz="1836" baseline="0">
                <a:solidFill>
                  <a:schemeClr val="bg1">
                    <a:lumMod val="85000"/>
                  </a:schemeClr>
                </a:solidFill>
                <a:latin typeface="Segoe UI" panose="020B0502040204020203" pitchFamily="34" charset="0"/>
                <a:cs typeface="Segoe UI" panose="020B0502040204020203" pitchFamily="34" charset="0"/>
              </a:defRPr>
            </a:lvl1pPr>
          </a:lstStyle>
          <a:p>
            <a:pPr lvl="0"/>
            <a:r>
              <a:rPr lang="en-US"/>
              <a:t>1</a:t>
            </a:r>
          </a:p>
          <a:p>
            <a:pPr lvl="0"/>
            <a:r>
              <a:rPr lang="en-US"/>
              <a:t>2</a:t>
            </a:r>
          </a:p>
          <a:p>
            <a:pPr lvl="0"/>
            <a:r>
              <a:rPr lang="en-US"/>
              <a:t>3</a:t>
            </a:r>
          </a:p>
          <a:p>
            <a:pPr lvl="0"/>
            <a:r>
              <a:rPr lang="en-US"/>
              <a:t>4</a:t>
            </a:r>
          </a:p>
          <a:p>
            <a:pPr lvl="0"/>
            <a:r>
              <a:rPr lang="en-US"/>
              <a:t>5</a:t>
            </a:r>
          </a:p>
        </p:txBody>
      </p:sp>
      <p:sp>
        <p:nvSpPr>
          <p:cNvPr id="8" name="Text Placeholder 7"/>
          <p:cNvSpPr>
            <a:spLocks noGrp="1"/>
          </p:cNvSpPr>
          <p:nvPr>
            <p:ph type="body" sz="quarter" idx="11" hasCustomPrompt="1"/>
          </p:nvPr>
        </p:nvSpPr>
        <p:spPr>
          <a:xfrm>
            <a:off x="771069" y="972436"/>
            <a:ext cx="4663678" cy="565091"/>
          </a:xfrm>
          <a:prstGeom prst="rect">
            <a:avLst/>
          </a:prstGeom>
        </p:spPr>
        <p:txBody>
          <a:bodyPr anchor="ctr"/>
          <a:lstStyle>
            <a:lvl1pPr marL="0" indent="0">
              <a:buFontTx/>
              <a:buNone/>
              <a:defRPr sz="3672">
                <a:solidFill>
                  <a:schemeClr val="bg1"/>
                </a:solidFill>
                <a:latin typeface="Segoe UI Light" panose="020B0502040204020203" pitchFamily="34" charset="0"/>
                <a:cs typeface="Segoe UI Light" panose="020B0502040204020203" pitchFamily="34" charset="0"/>
              </a:defRPr>
            </a:lvl1pPr>
            <a:lvl2pPr marL="466298" indent="0">
              <a:buFontTx/>
              <a:buNone/>
              <a:defRPr sz="3060">
                <a:solidFill>
                  <a:schemeClr val="bg1"/>
                </a:solidFill>
                <a:latin typeface="Segoe UI" panose="020B0502040204020203" pitchFamily="34" charset="0"/>
                <a:cs typeface="Segoe UI" panose="020B0502040204020203" pitchFamily="34" charset="0"/>
              </a:defRPr>
            </a:lvl2pPr>
            <a:lvl3pPr marL="932597" indent="0">
              <a:buFontTx/>
              <a:buNone/>
              <a:defRPr sz="3060">
                <a:solidFill>
                  <a:schemeClr val="bg1"/>
                </a:solidFill>
                <a:latin typeface="Segoe UI" panose="020B0502040204020203" pitchFamily="34" charset="0"/>
                <a:cs typeface="Segoe UI" panose="020B0502040204020203" pitchFamily="34" charset="0"/>
              </a:defRPr>
            </a:lvl3pPr>
            <a:lvl4pPr marL="1398895" indent="0">
              <a:buFontTx/>
              <a:buNone/>
              <a:defRPr sz="3060">
                <a:solidFill>
                  <a:schemeClr val="bg1"/>
                </a:solidFill>
                <a:latin typeface="Segoe UI" panose="020B0502040204020203" pitchFamily="34" charset="0"/>
                <a:cs typeface="Segoe UI" panose="020B0502040204020203" pitchFamily="34" charset="0"/>
              </a:defRPr>
            </a:lvl4pPr>
            <a:lvl5pPr marL="1865193" indent="0">
              <a:buFontTx/>
              <a:buNone/>
              <a:defRPr sz="3060">
                <a:solidFill>
                  <a:schemeClr val="bg1"/>
                </a:solidFill>
                <a:latin typeface="Segoe UI" panose="020B0502040204020203" pitchFamily="34" charset="0"/>
                <a:cs typeface="Segoe UI" panose="020B0502040204020203" pitchFamily="34" charset="0"/>
              </a:defRPr>
            </a:lvl5pPr>
          </a:lstStyle>
          <a:p>
            <a:pPr lvl="0"/>
            <a:r>
              <a:rPr lang="en-US"/>
              <a:t>Title</a:t>
            </a:r>
          </a:p>
        </p:txBody>
      </p:sp>
      <p:sp>
        <p:nvSpPr>
          <p:cNvPr id="5" name="Rectangle 4">
            <a:extLst>
              <a:ext uri="{FF2B5EF4-FFF2-40B4-BE49-F238E27FC236}">
                <a16:creationId xmlns:a16="http://schemas.microsoft.com/office/drawing/2014/main" id="{031F10E5-FA58-474D-B87D-416626E8B85F}"/>
              </a:ext>
            </a:extLst>
          </p:cNvPr>
          <p:cNvSpPr/>
          <p:nvPr userDrawn="1"/>
        </p:nvSpPr>
        <p:spPr>
          <a:xfrm>
            <a:off x="6224456" y="0"/>
            <a:ext cx="621201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Tree>
    <p:extLst>
      <p:ext uri="{BB962C8B-B14F-4D97-AF65-F5344CB8AC3E}">
        <p14:creationId xmlns:p14="http://schemas.microsoft.com/office/powerpoint/2010/main" val="5232769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LIGHT">
    <p:bg>
      <p:bgPr>
        <a:solidFill>
          <a:srgbClr val="E6E6E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2589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ARK">
    <p:bg>
      <p:bgPr>
        <a:solidFill>
          <a:srgbClr val="20202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26823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96457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941026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9981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0F14056B-20C3-8B4F-8A79-5272CC712B2C}"/>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1135070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9873" y="2779525"/>
            <a:ext cx="2131967" cy="1161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dirty="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36263" y="3037609"/>
            <a:ext cx="1384112" cy="620774"/>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794472" y="6472863"/>
            <a:ext cx="1548081" cy="511481"/>
          </a:xfrm>
          <a:prstGeom prst="rect">
            <a:avLst/>
          </a:prstGeom>
        </p:spPr>
      </p:pic>
    </p:spTree>
    <p:extLst>
      <p:ext uri="{BB962C8B-B14F-4D97-AF65-F5344CB8AC3E}">
        <p14:creationId xmlns:p14="http://schemas.microsoft.com/office/powerpoint/2010/main" val="418911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5911432" cy="1058078"/>
          </a:xfrm>
          <a:prstGeom prst="rect">
            <a:avLst/>
          </a:prstGeom>
          <a:noFill/>
        </p:spPr>
        <p:txBody>
          <a:bodyPr wrap="none" lIns="182828" tIns="146262" rIns="182828" bIns="146262" rtlCol="0">
            <a:spAutoFit/>
          </a:bodyPr>
          <a:lstStyle/>
          <a:p>
            <a:pPr>
              <a:lnSpc>
                <a:spcPct val="90000"/>
              </a:lnSpc>
              <a:spcAft>
                <a:spcPts val="600"/>
              </a:spcAft>
            </a:pPr>
            <a:r>
              <a:rPr lang="en-US" sz="5398">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7853"/>
            <a:ext cx="6400800" cy="1042416"/>
          </a:xfrm>
        </p:spPr>
        <p:txBody>
          <a:bodyPr lIns="182880" tIns="146304" rIns="182880" bIns="146304"/>
          <a:lstStyle>
            <a:lvl1pPr marL="0" indent="0">
              <a:buNone/>
              <a:defRPr sz="5398"/>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81701"/>
            <a:ext cx="6400800" cy="1043363"/>
          </a:xfrm>
        </p:spPr>
        <p:txBody>
          <a:bodyPr lIns="182880" tIns="146304" rIns="182880" bIns="146304"/>
          <a:lstStyle>
            <a:lvl1pPr marL="0" indent="0">
              <a:buNone/>
              <a:defRPr sz="5398"/>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80101"/>
            <a:ext cx="5774938" cy="1058078"/>
          </a:xfrm>
          <a:prstGeom prst="rect">
            <a:avLst/>
          </a:prstGeom>
          <a:noFill/>
        </p:spPr>
        <p:txBody>
          <a:bodyPr wrap="square" lIns="182828" tIns="146262" rIns="182828" bIns="146262" rtlCol="0">
            <a:spAutoFit/>
          </a:bodyPr>
          <a:lstStyle/>
          <a:p>
            <a:pPr algn="r">
              <a:lnSpc>
                <a:spcPct val="90000"/>
              </a:lnSpc>
              <a:spcAft>
                <a:spcPts val="600"/>
              </a:spcAft>
            </a:pPr>
            <a:r>
              <a:rPr lang="en-US" sz="5398">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80102"/>
            <a:ext cx="6400800" cy="1043363"/>
          </a:xfrm>
        </p:spPr>
        <p:txBody>
          <a:bodyPr lIns="182880" tIns="146304" rIns="182880" bIns="146304"/>
          <a:lstStyle>
            <a:lvl1pPr marL="0" indent="0">
              <a:buNone/>
              <a:defRPr sz="5398"/>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5" y="2678502"/>
            <a:ext cx="5750141" cy="1058078"/>
          </a:xfrm>
          <a:prstGeom prst="rect">
            <a:avLst/>
          </a:prstGeom>
          <a:noFill/>
        </p:spPr>
        <p:txBody>
          <a:bodyPr wrap="none" lIns="182828" tIns="146262" rIns="182828" bIns="146262" rtlCol="0">
            <a:spAutoFit/>
          </a:bodyPr>
          <a:lstStyle/>
          <a:p>
            <a:pPr>
              <a:lnSpc>
                <a:spcPct val="90000"/>
              </a:lnSpc>
              <a:spcAft>
                <a:spcPts val="600"/>
              </a:spcAft>
            </a:pPr>
            <a:r>
              <a:rPr lang="en-US" sz="5398">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6253"/>
            <a:ext cx="5774938" cy="1058078"/>
          </a:xfrm>
          <a:prstGeom prst="rect">
            <a:avLst/>
          </a:prstGeom>
          <a:noFill/>
        </p:spPr>
        <p:txBody>
          <a:bodyPr wrap="square" lIns="182828" tIns="146262" rIns="182828" bIns="146262" rtlCol="0">
            <a:spAutoFit/>
          </a:bodyPr>
          <a:lstStyle/>
          <a:p>
            <a:pPr algn="r">
              <a:lnSpc>
                <a:spcPct val="90000"/>
              </a:lnSpc>
              <a:spcAft>
                <a:spcPts val="600"/>
              </a:spcAft>
            </a:pPr>
            <a:r>
              <a:rPr lang="en-US" sz="5398">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8"/>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6904"/>
            <a:ext cx="5774938" cy="1058078"/>
          </a:xfrm>
          <a:prstGeom prst="rect">
            <a:avLst/>
          </a:prstGeom>
          <a:noFill/>
        </p:spPr>
        <p:txBody>
          <a:bodyPr wrap="square" lIns="182828" tIns="146262" rIns="182828" bIns="146262" rtlCol="0">
            <a:spAutoFit/>
          </a:bodyPr>
          <a:lstStyle/>
          <a:p>
            <a:pPr algn="r">
              <a:lnSpc>
                <a:spcPct val="90000"/>
              </a:lnSpc>
              <a:spcAft>
                <a:spcPts val="600"/>
              </a:spcAft>
            </a:pPr>
            <a:r>
              <a:rPr lang="en-US" sz="5398">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81700"/>
            <a:ext cx="5774938" cy="1058078"/>
          </a:xfrm>
          <a:prstGeom prst="rect">
            <a:avLst/>
          </a:prstGeom>
          <a:noFill/>
        </p:spPr>
        <p:txBody>
          <a:bodyPr wrap="square" lIns="182828" tIns="146262" rIns="182828" bIns="146262" rtlCol="0">
            <a:spAutoFit/>
          </a:bodyPr>
          <a:lstStyle/>
          <a:p>
            <a:pPr algn="r">
              <a:lnSpc>
                <a:spcPct val="90000"/>
              </a:lnSpc>
              <a:spcAft>
                <a:spcPts val="600"/>
              </a:spcAft>
            </a:pPr>
            <a:r>
              <a:rPr lang="en-US" sz="5398">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6" y="6118887"/>
            <a:ext cx="4817272" cy="640363"/>
            <a:chOff x="274638" y="4554931"/>
            <a:chExt cx="4817273" cy="640363"/>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296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433708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
        <p:nvSpPr>
          <p:cNvPr id="7" name="Text Placeholder 16"/>
          <p:cNvSpPr>
            <a:spLocks noGrp="1"/>
          </p:cNvSpPr>
          <p:nvPr>
            <p:ph type="body" sz="quarter" idx="13" hasCustomPrompt="1"/>
          </p:nvPr>
        </p:nvSpPr>
        <p:spPr>
          <a:xfrm>
            <a:off x="8506905" y="294306"/>
            <a:ext cx="3657600" cy="578303"/>
          </a:xfrm>
        </p:spPr>
        <p:txBody>
          <a:bodyPr lIns="182880" tIns="146304" rIns="182880" bIns="146304"/>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5"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16468"/>
            <a:ext cx="3657600" cy="578303"/>
          </a:xfrm>
        </p:spPr>
        <p:txBody>
          <a:bodyPr lIns="182880" tIns="146304" rIns="182880" bIns="146304" anchor="b"/>
          <a:lstStyle>
            <a:lvl1pPr marL="0" indent="0" algn="l">
              <a:buNone/>
              <a:defRPr sz="2000">
                <a:latin typeface="+mn-lt"/>
              </a:defRPr>
            </a:lvl1pPr>
            <a:lvl2pPr marL="342768" indent="0">
              <a:buNone/>
              <a:defRPr sz="2000"/>
            </a:lvl2pPr>
            <a:lvl3pPr marL="571281" indent="0">
              <a:buNone/>
              <a:defRPr sz="2000"/>
            </a:lvl3pPr>
            <a:lvl4pPr marL="799792" indent="0">
              <a:buNone/>
              <a:defRPr sz="2000"/>
            </a:lvl4pPr>
            <a:lvl5pPr marL="1028305" indent="0">
              <a:buNone/>
              <a:defRPr sz="2000"/>
            </a:lvl5pPr>
          </a:lstStyle>
          <a:p>
            <a:pPr lvl="0"/>
            <a:r>
              <a:rPr lang="en-US"/>
              <a:t>Yammer hashtag</a:t>
            </a:r>
          </a:p>
        </p:txBody>
      </p:sp>
    </p:spTree>
    <p:extLst>
      <p:ext uri="{BB962C8B-B14F-4D97-AF65-F5344CB8AC3E}">
        <p14:creationId xmlns:p14="http://schemas.microsoft.com/office/powerpoint/2010/main" val="2919757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black">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7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black">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990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9093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22030"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57072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2" y="2336982"/>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533888" y="4471902"/>
            <a:ext cx="11368701" cy="2244765"/>
          </a:xfrm>
          <a:prstGeom prst="rect">
            <a:avLst/>
          </a:prstGeom>
          <a:noFill/>
        </p:spPr>
        <p:txBody>
          <a:bodyPr wrap="none" lIns="182828" tIns="146262" rIns="182828" bIns="146262" rtlCol="0" anchor="ctr">
            <a:spAutoFit/>
          </a:bodyPr>
          <a:lstStyle/>
          <a:p>
            <a:pPr algn="ctr">
              <a:lnSpc>
                <a:spcPct val="90000"/>
              </a:lnSpc>
              <a:spcBef>
                <a:spcPts val="1198"/>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8"/>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198"/>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8"/>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276510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489771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4_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7804946" y="1407433"/>
            <a:ext cx="4318755" cy="3065794"/>
          </a:xfrm>
          <a:noFill/>
        </p:spPr>
        <p:txBody>
          <a:bodyPr lIns="146304" tIns="91440" rIns="146304" bIns="91440" anchor="t" anchorCtr="0"/>
          <a:lstStyle>
            <a:lvl1pPr>
              <a:defRPr sz="5397"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7803294" y="4473207"/>
            <a:ext cx="4318755" cy="902957"/>
          </a:xfrm>
        </p:spPr>
        <p:txBody>
          <a:bodyPr tIns="109728" bIns="109728">
            <a:noAutofit/>
          </a:bodyPr>
          <a:lstStyle>
            <a:lvl1pPr marL="0" indent="0">
              <a:spcBef>
                <a:spcPts val="0"/>
              </a:spcBef>
              <a:buNone/>
              <a:defRPr sz="3197">
                <a:solidFill>
                  <a:schemeClr val="bg1"/>
                </a:solidFill>
              </a:defRPr>
            </a:lvl1pPr>
          </a:lstStyle>
          <a:p>
            <a:pPr lvl="0"/>
            <a:r>
              <a:rPr lang="en-US"/>
              <a:t>Speaker Name</a:t>
            </a:r>
          </a:p>
        </p:txBody>
      </p:sp>
      <p:grpSp>
        <p:nvGrpSpPr>
          <p:cNvPr id="100" name="Group 99"/>
          <p:cNvGrpSpPr/>
          <p:nvPr userDrawn="1"/>
        </p:nvGrpSpPr>
        <p:grpSpPr>
          <a:xfrm>
            <a:off x="612837" y="882185"/>
            <a:ext cx="5863006" cy="5890545"/>
            <a:chOff x="612837" y="751557"/>
            <a:chExt cx="5863006" cy="5890545"/>
          </a:xfrm>
        </p:grpSpPr>
        <p:grpSp>
          <p:nvGrpSpPr>
            <p:cNvPr id="101" name="Group 9"/>
            <p:cNvGrpSpPr>
              <a:grpSpLocks noChangeAspect="1"/>
            </p:cNvGrpSpPr>
            <p:nvPr/>
          </p:nvGrpSpPr>
          <p:grpSpPr bwMode="auto">
            <a:xfrm>
              <a:off x="1123949" y="5598214"/>
              <a:ext cx="4987001" cy="1043888"/>
              <a:chOff x="-2860" y="2825"/>
              <a:chExt cx="2403" cy="503"/>
            </a:xfrm>
          </p:grpSpPr>
          <p:sp>
            <p:nvSpPr>
              <p:cNvPr id="180" name="Freeform 179"/>
              <p:cNvSpPr>
                <a:spLocks/>
              </p:cNvSpPr>
              <p:nvPr/>
            </p:nvSpPr>
            <p:spPr bwMode="auto">
              <a:xfrm>
                <a:off x="-2807" y="3227"/>
                <a:ext cx="2298" cy="101"/>
              </a:xfrm>
              <a:custGeom>
                <a:avLst/>
                <a:gdLst>
                  <a:gd name="T0" fmla="*/ 4 w 970"/>
                  <a:gd name="T1" fmla="*/ 0 h 42"/>
                  <a:gd name="T2" fmla="*/ 53 w 970"/>
                  <a:gd name="T3" fmla="*/ 41 h 42"/>
                  <a:gd name="T4" fmla="*/ 500 w 970"/>
                  <a:gd name="T5" fmla="*/ 42 h 42"/>
                  <a:gd name="T6" fmla="*/ 500 w 970"/>
                  <a:gd name="T7" fmla="*/ 42 h 42"/>
                  <a:gd name="T8" fmla="*/ 917 w 970"/>
                  <a:gd name="T9" fmla="*/ 41 h 42"/>
                  <a:gd name="T10" fmla="*/ 966 w 970"/>
                  <a:gd name="T11" fmla="*/ 0 h 42"/>
                  <a:gd name="T12" fmla="*/ 4 w 970"/>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970" h="42">
                    <a:moveTo>
                      <a:pt x="4" y="0"/>
                    </a:moveTo>
                    <a:cubicBezTo>
                      <a:pt x="0" y="16"/>
                      <a:pt x="3" y="40"/>
                      <a:pt x="53" y="41"/>
                    </a:cubicBezTo>
                    <a:cubicBezTo>
                      <a:pt x="91" y="42"/>
                      <a:pt x="297" y="42"/>
                      <a:pt x="500" y="42"/>
                    </a:cubicBezTo>
                    <a:cubicBezTo>
                      <a:pt x="500" y="42"/>
                      <a:pt x="500" y="42"/>
                      <a:pt x="500" y="42"/>
                    </a:cubicBezTo>
                    <a:cubicBezTo>
                      <a:pt x="693" y="42"/>
                      <a:pt x="881" y="42"/>
                      <a:pt x="917" y="41"/>
                    </a:cubicBezTo>
                    <a:cubicBezTo>
                      <a:pt x="967" y="40"/>
                      <a:pt x="970" y="16"/>
                      <a:pt x="966" y="0"/>
                    </a:cubicBezTo>
                    <a:lnTo>
                      <a:pt x="4" y="0"/>
                    </a:lnTo>
                    <a:close/>
                  </a:path>
                </a:pathLst>
              </a:custGeom>
              <a:solidFill>
                <a:schemeClr val="accent1">
                  <a:lumMod val="7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1" name="Freeform 180"/>
              <p:cNvSpPr>
                <a:spLocks/>
              </p:cNvSpPr>
              <p:nvPr/>
            </p:nvSpPr>
            <p:spPr bwMode="auto">
              <a:xfrm>
                <a:off x="-2860" y="2825"/>
                <a:ext cx="2403" cy="445"/>
              </a:xfrm>
              <a:custGeom>
                <a:avLst/>
                <a:gdLst>
                  <a:gd name="T0" fmla="*/ 983 w 1014"/>
                  <a:gd name="T1" fmla="*/ 154 h 186"/>
                  <a:gd name="T2" fmla="*/ 812 w 1014"/>
                  <a:gd name="T3" fmla="*/ 12 h 186"/>
                  <a:gd name="T4" fmla="*/ 775 w 1014"/>
                  <a:gd name="T5" fmla="*/ 0 h 186"/>
                  <a:gd name="T6" fmla="*/ 239 w 1014"/>
                  <a:gd name="T7" fmla="*/ 0 h 186"/>
                  <a:gd name="T8" fmla="*/ 202 w 1014"/>
                  <a:gd name="T9" fmla="*/ 12 h 186"/>
                  <a:gd name="T10" fmla="*/ 31 w 1014"/>
                  <a:gd name="T11" fmla="*/ 154 h 186"/>
                  <a:gd name="T12" fmla="*/ 75 w 1014"/>
                  <a:gd name="T13" fmla="*/ 185 h 186"/>
                  <a:gd name="T14" fmla="*/ 522 w 1014"/>
                  <a:gd name="T15" fmla="*/ 185 h 186"/>
                  <a:gd name="T16" fmla="*/ 522 w 1014"/>
                  <a:gd name="T17" fmla="*/ 185 h 186"/>
                  <a:gd name="T18" fmla="*/ 939 w 1014"/>
                  <a:gd name="T19" fmla="*/ 185 h 186"/>
                  <a:gd name="T20" fmla="*/ 983 w 1014"/>
                  <a:gd name="T21" fmla="*/ 15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86">
                    <a:moveTo>
                      <a:pt x="983" y="154"/>
                    </a:moveTo>
                    <a:cubicBezTo>
                      <a:pt x="812" y="12"/>
                      <a:pt x="812" y="12"/>
                      <a:pt x="812" y="12"/>
                    </a:cubicBezTo>
                    <a:cubicBezTo>
                      <a:pt x="812" y="12"/>
                      <a:pt x="803" y="0"/>
                      <a:pt x="775" y="0"/>
                    </a:cubicBezTo>
                    <a:cubicBezTo>
                      <a:pt x="768" y="0"/>
                      <a:pt x="248" y="0"/>
                      <a:pt x="239" y="0"/>
                    </a:cubicBezTo>
                    <a:cubicBezTo>
                      <a:pt x="211" y="0"/>
                      <a:pt x="202" y="12"/>
                      <a:pt x="202" y="12"/>
                    </a:cubicBezTo>
                    <a:cubicBezTo>
                      <a:pt x="31" y="154"/>
                      <a:pt x="31" y="154"/>
                      <a:pt x="31" y="154"/>
                    </a:cubicBezTo>
                    <a:cubicBezTo>
                      <a:pt x="31" y="154"/>
                      <a:pt x="0" y="184"/>
                      <a:pt x="75" y="185"/>
                    </a:cubicBezTo>
                    <a:cubicBezTo>
                      <a:pt x="113" y="186"/>
                      <a:pt x="319" y="186"/>
                      <a:pt x="522" y="185"/>
                    </a:cubicBezTo>
                    <a:cubicBezTo>
                      <a:pt x="522" y="185"/>
                      <a:pt x="522" y="185"/>
                      <a:pt x="522" y="185"/>
                    </a:cubicBezTo>
                    <a:cubicBezTo>
                      <a:pt x="715" y="186"/>
                      <a:pt x="903" y="185"/>
                      <a:pt x="939" y="185"/>
                    </a:cubicBezTo>
                    <a:cubicBezTo>
                      <a:pt x="1014" y="184"/>
                      <a:pt x="983" y="154"/>
                      <a:pt x="983" y="154"/>
                    </a:cubicBezTo>
                    <a:close/>
                  </a:path>
                </a:pathLst>
              </a:custGeom>
              <a:solidFill>
                <a:schemeClr val="bg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2" name="Freeform 181"/>
              <p:cNvSpPr>
                <a:spLocks/>
              </p:cNvSpPr>
              <p:nvPr/>
            </p:nvSpPr>
            <p:spPr bwMode="auto">
              <a:xfrm>
                <a:off x="-2623" y="2868"/>
                <a:ext cx="1934" cy="309"/>
              </a:xfrm>
              <a:custGeom>
                <a:avLst/>
                <a:gdLst>
                  <a:gd name="T0" fmla="*/ 0 w 1934"/>
                  <a:gd name="T1" fmla="*/ 309 h 309"/>
                  <a:gd name="T2" fmla="*/ 1934 w 1934"/>
                  <a:gd name="T3" fmla="*/ 309 h 309"/>
                  <a:gd name="T4" fmla="*/ 1602 w 1934"/>
                  <a:gd name="T5" fmla="*/ 0 h 309"/>
                  <a:gd name="T6" fmla="*/ 323 w 1934"/>
                  <a:gd name="T7" fmla="*/ 0 h 309"/>
                  <a:gd name="T8" fmla="*/ 0 w 1934"/>
                  <a:gd name="T9" fmla="*/ 309 h 309"/>
                </a:gdLst>
                <a:ahLst/>
                <a:cxnLst>
                  <a:cxn ang="0">
                    <a:pos x="T0" y="T1"/>
                  </a:cxn>
                  <a:cxn ang="0">
                    <a:pos x="T2" y="T3"/>
                  </a:cxn>
                  <a:cxn ang="0">
                    <a:pos x="T4" y="T5"/>
                  </a:cxn>
                  <a:cxn ang="0">
                    <a:pos x="T6" y="T7"/>
                  </a:cxn>
                  <a:cxn ang="0">
                    <a:pos x="T8" y="T9"/>
                  </a:cxn>
                </a:cxnLst>
                <a:rect l="0" t="0" r="r" b="b"/>
                <a:pathLst>
                  <a:path w="1934" h="309">
                    <a:moveTo>
                      <a:pt x="0" y="309"/>
                    </a:moveTo>
                    <a:lnTo>
                      <a:pt x="1934" y="309"/>
                    </a:lnTo>
                    <a:lnTo>
                      <a:pt x="1602" y="0"/>
                    </a:lnTo>
                    <a:lnTo>
                      <a:pt x="323" y="0"/>
                    </a:lnTo>
                    <a:lnTo>
                      <a:pt x="0" y="309"/>
                    </a:lnTo>
                    <a:close/>
                  </a:path>
                </a:pathLst>
              </a:custGeom>
              <a:solidFill>
                <a:schemeClr val="accent1">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3" name="Oval 182"/>
              <p:cNvSpPr>
                <a:spLocks noChangeArrowheads="1"/>
              </p:cNvSpPr>
              <p:nvPr/>
            </p:nvSpPr>
            <p:spPr bwMode="auto">
              <a:xfrm>
                <a:off x="-1703" y="3197"/>
                <a:ext cx="94"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4" name="Oval 183"/>
              <p:cNvSpPr>
                <a:spLocks noChangeArrowheads="1"/>
              </p:cNvSpPr>
              <p:nvPr/>
            </p:nvSpPr>
            <p:spPr bwMode="auto">
              <a:xfrm>
                <a:off x="-1580" y="3197"/>
                <a:ext cx="83"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5" name="Oval 184"/>
              <p:cNvSpPr>
                <a:spLocks noChangeArrowheads="1"/>
              </p:cNvSpPr>
              <p:nvPr/>
            </p:nvSpPr>
            <p:spPr bwMode="auto">
              <a:xfrm>
                <a:off x="-1812" y="3197"/>
                <a:ext cx="80"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sp>
            <p:nvSpPr>
              <p:cNvPr id="186" name="Oval 185"/>
              <p:cNvSpPr>
                <a:spLocks noChangeArrowheads="1"/>
              </p:cNvSpPr>
              <p:nvPr userDrawn="1"/>
            </p:nvSpPr>
            <p:spPr bwMode="auto">
              <a:xfrm>
                <a:off x="-715" y="3210"/>
                <a:ext cx="38" cy="22"/>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IN" sz="1800">
                  <a:solidFill>
                    <a:srgbClr val="505050"/>
                  </a:solidFill>
                </a:endParaRPr>
              </a:p>
            </p:txBody>
          </p:sp>
        </p:grpSp>
        <p:grpSp>
          <p:nvGrpSpPr>
            <p:cNvPr id="102" name="Group 101"/>
            <p:cNvGrpSpPr/>
            <p:nvPr/>
          </p:nvGrpSpPr>
          <p:grpSpPr>
            <a:xfrm>
              <a:off x="3175242" y="5933412"/>
              <a:ext cx="1067987" cy="391267"/>
              <a:chOff x="3175242" y="5933412"/>
              <a:chExt cx="1067987" cy="436823"/>
            </a:xfrm>
          </p:grpSpPr>
          <p:sp>
            <p:nvSpPr>
              <p:cNvPr id="171" name="Freeform 170"/>
              <p:cNvSpPr/>
              <p:nvPr/>
            </p:nvSpPr>
            <p:spPr bwMode="auto">
              <a:xfrm>
                <a:off x="3175242"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3">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2" name="Freeform 171"/>
              <p:cNvSpPr/>
              <p:nvPr/>
            </p:nvSpPr>
            <p:spPr bwMode="auto">
              <a:xfrm>
                <a:off x="330857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3" name="Freeform 172"/>
              <p:cNvSpPr/>
              <p:nvPr/>
            </p:nvSpPr>
            <p:spPr bwMode="auto">
              <a:xfrm>
                <a:off x="3451130"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4" name="Freeform 173"/>
              <p:cNvSpPr/>
              <p:nvPr/>
            </p:nvSpPr>
            <p:spPr bwMode="auto">
              <a:xfrm>
                <a:off x="3575984"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D83B0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5" name="Freeform 174"/>
              <p:cNvSpPr/>
              <p:nvPr/>
            </p:nvSpPr>
            <p:spPr bwMode="auto">
              <a:xfrm>
                <a:off x="3707236"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6" name="Freeform 175"/>
              <p:cNvSpPr/>
              <p:nvPr/>
            </p:nvSpPr>
            <p:spPr bwMode="auto">
              <a:xfrm>
                <a:off x="383152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1">
                    <a:lumMod val="40000"/>
                    <a:lumOff val="60000"/>
                    <a:alpha val="4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7" name="Freeform 176"/>
              <p:cNvSpPr/>
              <p:nvPr/>
            </p:nvSpPr>
            <p:spPr bwMode="auto">
              <a:xfrm>
                <a:off x="397050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8" name="Freeform 177"/>
              <p:cNvSpPr/>
              <p:nvPr/>
            </p:nvSpPr>
            <p:spPr bwMode="auto">
              <a:xfrm>
                <a:off x="4109497"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79" name="Freeform 178"/>
              <p:cNvSpPr/>
              <p:nvPr/>
            </p:nvSpPr>
            <p:spPr bwMode="auto">
              <a:xfrm>
                <a:off x="424322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grpSp>
        <p:sp>
          <p:nvSpPr>
            <p:cNvPr id="103" name="Freeform 102"/>
            <p:cNvSpPr/>
            <p:nvPr/>
          </p:nvSpPr>
          <p:spPr>
            <a:xfrm>
              <a:off x="4326016" y="1113404"/>
              <a:ext cx="1559745" cy="914653"/>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00BCF2"/>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04" name="Freeform 103"/>
            <p:cNvSpPr/>
            <p:nvPr/>
          </p:nvSpPr>
          <p:spPr>
            <a:xfrm flipH="1">
              <a:off x="3615787" y="1972924"/>
              <a:ext cx="843704" cy="468878"/>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accent1">
                <a:lumMod val="40000"/>
                <a:lumOff val="60000"/>
              </a:schemeClr>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05" name="Freeform 104"/>
            <p:cNvSpPr/>
            <p:nvPr/>
          </p:nvSpPr>
          <p:spPr>
            <a:xfrm flipH="1">
              <a:off x="2369224" y="863590"/>
              <a:ext cx="1736456" cy="9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5C2D9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06" name="Freeform 105"/>
            <p:cNvSpPr/>
            <p:nvPr/>
          </p:nvSpPr>
          <p:spPr>
            <a:xfrm>
              <a:off x="612837" y="1564225"/>
              <a:ext cx="1956176" cy="108712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107C10"/>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07" name="Freeform 106"/>
            <p:cNvSpPr/>
            <p:nvPr/>
          </p:nvSpPr>
          <p:spPr bwMode="auto">
            <a:xfrm>
              <a:off x="3407312" y="1800435"/>
              <a:ext cx="299924" cy="4156488"/>
            </a:xfrm>
            <a:custGeom>
              <a:avLst/>
              <a:gdLst>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709"/>
                <a:gd name="connsiteY0" fmla="*/ 5153891 h 5153891"/>
                <a:gd name="connsiteX1" fmla="*/ 378691 w 378709"/>
                <a:gd name="connsiteY1" fmla="*/ 4064000 h 5153891"/>
                <a:gd name="connsiteX2" fmla="*/ 0 w 378709"/>
                <a:gd name="connsiteY2" fmla="*/ 3823854 h 5153891"/>
                <a:gd name="connsiteX3" fmla="*/ 0 w 378709"/>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Lst>
              <a:ahLst/>
              <a:cxnLst>
                <a:cxn ang="0">
                  <a:pos x="connsiteX0" y="connsiteY0"/>
                </a:cxn>
                <a:cxn ang="0">
                  <a:pos x="connsiteX1" y="connsiteY1"/>
                </a:cxn>
                <a:cxn ang="0">
                  <a:pos x="connsiteX2" y="connsiteY2"/>
                </a:cxn>
                <a:cxn ang="0">
                  <a:pos x="connsiteX3" y="connsiteY3"/>
                </a:cxn>
              </a:cxnLst>
              <a:rect l="l" t="t" r="r" b="b"/>
              <a:pathLst>
                <a:path w="378691" h="5153891">
                  <a:moveTo>
                    <a:pt x="378691" y="5153891"/>
                  </a:moveTo>
                  <a:lnTo>
                    <a:pt x="378691" y="4064000"/>
                  </a:lnTo>
                  <a:lnTo>
                    <a:pt x="0" y="3823854"/>
                  </a:lnTo>
                  <a:lnTo>
                    <a:pt x="0"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08" name="Freeform 107"/>
            <p:cNvSpPr/>
            <p:nvPr/>
          </p:nvSpPr>
          <p:spPr bwMode="auto">
            <a:xfrm>
              <a:off x="3831521" y="2248113"/>
              <a:ext cx="219457" cy="3708811"/>
            </a:xfrm>
            <a:custGeom>
              <a:avLst/>
              <a:gdLst>
                <a:gd name="connsiteX0" fmla="*/ 0 w 277091"/>
                <a:gd name="connsiteY0" fmla="*/ 4682836 h 4682836"/>
                <a:gd name="connsiteX1" fmla="*/ 0 w 277091"/>
                <a:gd name="connsiteY1" fmla="*/ 3463636 h 4682836"/>
                <a:gd name="connsiteX2" fmla="*/ 277091 w 277091"/>
                <a:gd name="connsiteY2" fmla="*/ 3140363 h 4682836"/>
                <a:gd name="connsiteX3" fmla="*/ 277091 w 277091"/>
                <a:gd name="connsiteY3" fmla="*/ 0 h 4682836"/>
              </a:gdLst>
              <a:ahLst/>
              <a:cxnLst>
                <a:cxn ang="0">
                  <a:pos x="connsiteX0" y="connsiteY0"/>
                </a:cxn>
                <a:cxn ang="0">
                  <a:pos x="connsiteX1" y="connsiteY1"/>
                </a:cxn>
                <a:cxn ang="0">
                  <a:pos x="connsiteX2" y="connsiteY2"/>
                </a:cxn>
                <a:cxn ang="0">
                  <a:pos x="connsiteX3" y="connsiteY3"/>
                </a:cxn>
              </a:cxnLst>
              <a:rect l="l" t="t" r="r" b="b"/>
              <a:pathLst>
                <a:path w="277091" h="4682836">
                  <a:moveTo>
                    <a:pt x="0" y="4682836"/>
                  </a:moveTo>
                  <a:lnTo>
                    <a:pt x="0" y="3463636"/>
                  </a:lnTo>
                  <a:lnTo>
                    <a:pt x="277091" y="3140363"/>
                  </a:lnTo>
                  <a:lnTo>
                    <a:pt x="277091" y="0"/>
                  </a:lnTo>
                </a:path>
              </a:pathLst>
            </a:custGeom>
            <a:noFill/>
            <a:ln w="762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09" name="Freeform 108"/>
            <p:cNvSpPr/>
            <p:nvPr/>
          </p:nvSpPr>
          <p:spPr bwMode="auto">
            <a:xfrm>
              <a:off x="3970509" y="4157382"/>
              <a:ext cx="519381" cy="1799541"/>
            </a:xfrm>
            <a:custGeom>
              <a:avLst/>
              <a:gdLst>
                <a:gd name="connsiteX0" fmla="*/ 0 w 655782"/>
                <a:gd name="connsiteY0" fmla="*/ 2272146 h 2272146"/>
                <a:gd name="connsiteX1" fmla="*/ 0 w 655782"/>
                <a:gd name="connsiteY1" fmla="*/ 1099127 h 2272146"/>
                <a:gd name="connsiteX2" fmla="*/ 655782 w 655782"/>
                <a:gd name="connsiteY2" fmla="*/ 304800 h 2272146"/>
                <a:gd name="connsiteX3" fmla="*/ 655782 w 655782"/>
                <a:gd name="connsiteY3" fmla="*/ 0 h 2272146"/>
              </a:gdLst>
              <a:ahLst/>
              <a:cxnLst>
                <a:cxn ang="0">
                  <a:pos x="connsiteX0" y="connsiteY0"/>
                </a:cxn>
                <a:cxn ang="0">
                  <a:pos x="connsiteX1" y="connsiteY1"/>
                </a:cxn>
                <a:cxn ang="0">
                  <a:pos x="connsiteX2" y="connsiteY2"/>
                </a:cxn>
                <a:cxn ang="0">
                  <a:pos x="connsiteX3" y="connsiteY3"/>
                </a:cxn>
              </a:cxnLst>
              <a:rect l="l" t="t" r="r" b="b"/>
              <a:pathLst>
                <a:path w="655782" h="2272146">
                  <a:moveTo>
                    <a:pt x="0" y="2272146"/>
                  </a:moveTo>
                  <a:lnTo>
                    <a:pt x="0" y="1099127"/>
                  </a:lnTo>
                  <a:lnTo>
                    <a:pt x="655782" y="304800"/>
                  </a:lnTo>
                  <a:lnTo>
                    <a:pt x="655782"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10" name="Freeform 109"/>
            <p:cNvSpPr/>
            <p:nvPr/>
          </p:nvSpPr>
          <p:spPr bwMode="auto">
            <a:xfrm>
              <a:off x="4109497" y="1434297"/>
              <a:ext cx="790043" cy="4522628"/>
            </a:xfrm>
            <a:custGeom>
              <a:avLst/>
              <a:gdLst>
                <a:gd name="connsiteX0" fmla="*/ 0 w 997527"/>
                <a:gd name="connsiteY0" fmla="*/ 5421746 h 5421746"/>
                <a:gd name="connsiteX1" fmla="*/ 0 w 997527"/>
                <a:gd name="connsiteY1" fmla="*/ 4285673 h 5421746"/>
                <a:gd name="connsiteX2" fmla="*/ 997527 w 997527"/>
                <a:gd name="connsiteY2" fmla="*/ 3084946 h 5421746"/>
                <a:gd name="connsiteX3" fmla="*/ 997527 w 997527"/>
                <a:gd name="connsiteY3" fmla="*/ 0 h 5421746"/>
                <a:gd name="connsiteX0" fmla="*/ 0 w 997527"/>
                <a:gd name="connsiteY0" fmla="*/ 5710382 h 5710382"/>
                <a:gd name="connsiteX1" fmla="*/ 0 w 997527"/>
                <a:gd name="connsiteY1" fmla="*/ 4574309 h 5710382"/>
                <a:gd name="connsiteX2" fmla="*/ 997527 w 997527"/>
                <a:gd name="connsiteY2" fmla="*/ 3373582 h 5710382"/>
                <a:gd name="connsiteX3" fmla="*/ 997527 w 997527"/>
                <a:gd name="connsiteY3" fmla="*/ 0 h 5710382"/>
              </a:gdLst>
              <a:ahLst/>
              <a:cxnLst>
                <a:cxn ang="0">
                  <a:pos x="connsiteX0" y="connsiteY0"/>
                </a:cxn>
                <a:cxn ang="0">
                  <a:pos x="connsiteX1" y="connsiteY1"/>
                </a:cxn>
                <a:cxn ang="0">
                  <a:pos x="connsiteX2" y="connsiteY2"/>
                </a:cxn>
                <a:cxn ang="0">
                  <a:pos x="connsiteX3" y="connsiteY3"/>
                </a:cxn>
              </a:cxnLst>
              <a:rect l="l" t="t" r="r" b="b"/>
              <a:pathLst>
                <a:path w="997527" h="5710382">
                  <a:moveTo>
                    <a:pt x="0" y="5710382"/>
                  </a:moveTo>
                  <a:lnTo>
                    <a:pt x="0" y="4574309"/>
                  </a:lnTo>
                  <a:lnTo>
                    <a:pt x="997527" y="3373582"/>
                  </a:lnTo>
                  <a:lnTo>
                    <a:pt x="997527" y="0"/>
                  </a:lnTo>
                </a:path>
              </a:pathLst>
            </a:custGeom>
            <a:noFill/>
            <a:ln w="762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11" name="Freeform 110"/>
            <p:cNvSpPr/>
            <p:nvPr/>
          </p:nvSpPr>
          <p:spPr bwMode="auto">
            <a:xfrm>
              <a:off x="2529412" y="4367696"/>
              <a:ext cx="921718" cy="1587400"/>
            </a:xfrm>
            <a:custGeom>
              <a:avLst/>
              <a:gdLst>
                <a:gd name="connsiteX0" fmla="*/ 1163782 w 1163782"/>
                <a:gd name="connsiteY0" fmla="*/ 2004291 h 2004291"/>
                <a:gd name="connsiteX1" fmla="*/ 1163782 w 1163782"/>
                <a:gd name="connsiteY1" fmla="*/ 1256145 h 2004291"/>
                <a:gd name="connsiteX2" fmla="*/ 0 w 1163782"/>
                <a:gd name="connsiteY2" fmla="*/ 554182 h 2004291"/>
                <a:gd name="connsiteX3" fmla="*/ 0 w 1163782"/>
                <a:gd name="connsiteY3" fmla="*/ 0 h 2004291"/>
              </a:gdLst>
              <a:ahLst/>
              <a:cxnLst>
                <a:cxn ang="0">
                  <a:pos x="connsiteX0" y="connsiteY0"/>
                </a:cxn>
                <a:cxn ang="0">
                  <a:pos x="connsiteX1" y="connsiteY1"/>
                </a:cxn>
                <a:cxn ang="0">
                  <a:pos x="connsiteX2" y="connsiteY2"/>
                </a:cxn>
                <a:cxn ang="0">
                  <a:pos x="connsiteX3" y="connsiteY3"/>
                </a:cxn>
              </a:cxnLst>
              <a:rect l="l" t="t" r="r" b="b"/>
              <a:pathLst>
                <a:path w="1163782" h="2004291">
                  <a:moveTo>
                    <a:pt x="1163782" y="2004291"/>
                  </a:moveTo>
                  <a:lnTo>
                    <a:pt x="1163782" y="1256145"/>
                  </a:lnTo>
                  <a:lnTo>
                    <a:pt x="0" y="554182"/>
                  </a:lnTo>
                  <a:lnTo>
                    <a:pt x="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12" name="Freeform 111"/>
            <p:cNvSpPr/>
            <p:nvPr/>
          </p:nvSpPr>
          <p:spPr bwMode="auto">
            <a:xfrm>
              <a:off x="2277125" y="3431348"/>
              <a:ext cx="1031446" cy="2523747"/>
            </a:xfrm>
            <a:custGeom>
              <a:avLst/>
              <a:gdLst>
                <a:gd name="connsiteX0" fmla="*/ 1302327 w 1302327"/>
                <a:gd name="connsiteY0" fmla="*/ 3186546 h 3186546"/>
                <a:gd name="connsiteX1" fmla="*/ 1302327 w 1302327"/>
                <a:gd name="connsiteY1" fmla="*/ 2530764 h 3186546"/>
                <a:gd name="connsiteX2" fmla="*/ 0 w 1302327"/>
                <a:gd name="connsiteY2" fmla="*/ 1727200 h 3186546"/>
                <a:gd name="connsiteX3" fmla="*/ 0 w 1302327"/>
                <a:gd name="connsiteY3" fmla="*/ 0 h 3186546"/>
              </a:gdLst>
              <a:ahLst/>
              <a:cxnLst>
                <a:cxn ang="0">
                  <a:pos x="connsiteX0" y="connsiteY0"/>
                </a:cxn>
                <a:cxn ang="0">
                  <a:pos x="connsiteX1" y="connsiteY1"/>
                </a:cxn>
                <a:cxn ang="0">
                  <a:pos x="connsiteX2" y="connsiteY2"/>
                </a:cxn>
                <a:cxn ang="0">
                  <a:pos x="connsiteX3" y="connsiteY3"/>
                </a:cxn>
              </a:cxnLst>
              <a:rect l="l" t="t" r="r" b="b"/>
              <a:pathLst>
                <a:path w="1302327" h="3186546">
                  <a:moveTo>
                    <a:pt x="1302327" y="3186546"/>
                  </a:moveTo>
                  <a:lnTo>
                    <a:pt x="1302327" y="2530764"/>
                  </a:lnTo>
                  <a:lnTo>
                    <a:pt x="0" y="1727200"/>
                  </a:lnTo>
                  <a:lnTo>
                    <a:pt x="0" y="0"/>
                  </a:lnTo>
                </a:path>
              </a:pathLst>
            </a:custGeom>
            <a:no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13" name="Freeform 112"/>
            <p:cNvSpPr/>
            <p:nvPr/>
          </p:nvSpPr>
          <p:spPr bwMode="auto">
            <a:xfrm>
              <a:off x="1715334" y="2470967"/>
              <a:ext cx="1459908" cy="3484128"/>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Lst>
              <a:ahLst/>
              <a:cxnLst>
                <a:cxn ang="0">
                  <a:pos x="connsiteX0" y="connsiteY0"/>
                </a:cxn>
                <a:cxn ang="0">
                  <a:pos x="connsiteX1" y="connsiteY1"/>
                </a:cxn>
                <a:cxn ang="0">
                  <a:pos x="connsiteX2" y="connsiteY2"/>
                </a:cxn>
                <a:cxn ang="0">
                  <a:pos x="connsiteX3" y="connsiteY3"/>
                </a:cxn>
              </a:cxnLst>
              <a:rect l="l" t="t" r="r" b="b"/>
              <a:pathLst>
                <a:path w="1843314" h="4412343">
                  <a:moveTo>
                    <a:pt x="1843314" y="4412343"/>
                  </a:moveTo>
                  <a:lnTo>
                    <a:pt x="1843314" y="3860800"/>
                  </a:lnTo>
                  <a:lnTo>
                    <a:pt x="0" y="2743200"/>
                  </a:lnTo>
                  <a:lnTo>
                    <a:pt x="0" y="0"/>
                  </a:lnTo>
                </a:path>
              </a:pathLst>
            </a:cu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grpSp>
          <p:nvGrpSpPr>
            <p:cNvPr id="114" name="Group 113"/>
            <p:cNvGrpSpPr/>
            <p:nvPr/>
          </p:nvGrpSpPr>
          <p:grpSpPr>
            <a:xfrm>
              <a:off x="1628067" y="897487"/>
              <a:ext cx="592741" cy="596020"/>
              <a:chOff x="1384862" y="1213712"/>
              <a:chExt cx="526613" cy="529527"/>
            </a:xfrm>
            <a:solidFill>
              <a:schemeClr val="accent6"/>
            </a:solidFill>
            <a:effectLst/>
          </p:grpSpPr>
          <p:sp>
            <p:nvSpPr>
              <p:cNvPr id="169" name="Freeform 86"/>
              <p:cNvSpPr>
                <a:spLocks noEditPoints="1"/>
              </p:cNvSpPr>
              <p:nvPr userDrawn="1"/>
            </p:nvSpPr>
            <p:spPr bwMode="black">
              <a:xfrm>
                <a:off x="1384862" y="121371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70" name="Oval 87"/>
              <p:cNvSpPr>
                <a:spLocks noChangeArrowheads="1"/>
              </p:cNvSpPr>
              <p:nvPr userDrawn="1"/>
            </p:nvSpPr>
            <p:spPr bwMode="black">
              <a:xfrm>
                <a:off x="1599323" y="1438800"/>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15" name="Group 114"/>
            <p:cNvGrpSpPr/>
            <p:nvPr/>
          </p:nvGrpSpPr>
          <p:grpSpPr>
            <a:xfrm>
              <a:off x="4187481" y="3662721"/>
              <a:ext cx="592741" cy="596020"/>
              <a:chOff x="1192991" y="986572"/>
              <a:chExt cx="526613" cy="529527"/>
            </a:xfrm>
            <a:solidFill>
              <a:schemeClr val="accent4"/>
            </a:solidFill>
            <a:effectLst/>
          </p:grpSpPr>
          <p:sp>
            <p:nvSpPr>
              <p:cNvPr id="167" name="Freeform 86"/>
              <p:cNvSpPr>
                <a:spLocks noEditPoints="1"/>
              </p:cNvSpPr>
              <p:nvPr userDrawn="1"/>
            </p:nvSpPr>
            <p:spPr bwMode="black">
              <a:xfrm>
                <a:off x="1192991" y="98657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68" name="Oval 87"/>
              <p:cNvSpPr>
                <a:spLocks noChangeArrowheads="1"/>
              </p:cNvSpPr>
              <p:nvPr userDrawn="1"/>
            </p:nvSpPr>
            <p:spPr bwMode="black">
              <a:xfrm>
                <a:off x="1407452" y="1211659"/>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16" name="Group 115"/>
            <p:cNvGrpSpPr/>
            <p:nvPr/>
          </p:nvGrpSpPr>
          <p:grpSpPr>
            <a:xfrm>
              <a:off x="5562569" y="3811694"/>
              <a:ext cx="592741" cy="596020"/>
              <a:chOff x="1169858" y="919275"/>
              <a:chExt cx="526613" cy="529527"/>
            </a:xfrm>
            <a:solidFill>
              <a:schemeClr val="bg2"/>
            </a:solidFill>
            <a:effectLst/>
          </p:grpSpPr>
          <p:sp>
            <p:nvSpPr>
              <p:cNvPr id="165"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66"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17" name="Group 116"/>
            <p:cNvGrpSpPr/>
            <p:nvPr/>
          </p:nvGrpSpPr>
          <p:grpSpPr>
            <a:xfrm>
              <a:off x="2251226" y="3920245"/>
              <a:ext cx="592741" cy="596020"/>
              <a:chOff x="1169858" y="919275"/>
              <a:chExt cx="526613" cy="529527"/>
            </a:xfrm>
            <a:solidFill>
              <a:schemeClr val="accent2"/>
            </a:solidFill>
            <a:effectLst/>
          </p:grpSpPr>
          <p:sp>
            <p:nvSpPr>
              <p:cNvPr id="16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63" name="Oval 87"/>
              <p:cNvSpPr>
                <a:spLocks noChangeArrowheads="1"/>
              </p:cNvSpPr>
              <p:nvPr userDrawn="1"/>
            </p:nvSpPr>
            <p:spPr bwMode="black">
              <a:xfrm>
                <a:off x="1327919" y="1087978"/>
                <a:ext cx="210492" cy="210434"/>
              </a:xfrm>
              <a:prstGeom prst="ellipse">
                <a:avLst/>
              </a:pr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64"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18" name="Group 117"/>
            <p:cNvGrpSpPr/>
            <p:nvPr/>
          </p:nvGrpSpPr>
          <p:grpSpPr>
            <a:xfrm>
              <a:off x="1979416" y="2931272"/>
              <a:ext cx="592741" cy="596020"/>
              <a:chOff x="1169858" y="919275"/>
              <a:chExt cx="526613" cy="529527"/>
            </a:xfrm>
            <a:solidFill>
              <a:schemeClr val="bg2"/>
            </a:solidFill>
            <a:effectLst/>
          </p:grpSpPr>
          <p:sp>
            <p:nvSpPr>
              <p:cNvPr id="16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6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19" name="Group 118"/>
            <p:cNvGrpSpPr/>
            <p:nvPr/>
          </p:nvGrpSpPr>
          <p:grpSpPr>
            <a:xfrm>
              <a:off x="1087443" y="3772491"/>
              <a:ext cx="353569" cy="355525"/>
              <a:chOff x="1169858" y="919275"/>
              <a:chExt cx="526613" cy="529527"/>
            </a:xfrm>
            <a:solidFill>
              <a:schemeClr val="accent2"/>
            </a:solidFill>
            <a:effectLst/>
          </p:grpSpPr>
          <p:sp>
            <p:nvSpPr>
              <p:cNvPr id="158"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59"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20" name="Group 119"/>
            <p:cNvGrpSpPr/>
            <p:nvPr/>
          </p:nvGrpSpPr>
          <p:grpSpPr>
            <a:xfrm>
              <a:off x="2808843" y="2093298"/>
              <a:ext cx="353569" cy="355525"/>
              <a:chOff x="1169858" y="919275"/>
              <a:chExt cx="526613" cy="529527"/>
            </a:xfrm>
            <a:solidFill>
              <a:schemeClr val="tx2"/>
            </a:solidFill>
            <a:effectLst/>
          </p:grpSpPr>
          <p:sp>
            <p:nvSpPr>
              <p:cNvPr id="15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57"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21" name="Group 120"/>
            <p:cNvGrpSpPr/>
            <p:nvPr/>
          </p:nvGrpSpPr>
          <p:grpSpPr>
            <a:xfrm>
              <a:off x="3907404" y="751557"/>
              <a:ext cx="353569" cy="355525"/>
              <a:chOff x="1169858" y="919275"/>
              <a:chExt cx="526613" cy="529527"/>
            </a:xfrm>
            <a:solidFill>
              <a:schemeClr val="bg2"/>
            </a:solidFill>
            <a:effectLst/>
          </p:grpSpPr>
          <p:sp>
            <p:nvSpPr>
              <p:cNvPr id="154"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55"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22" name="Group 121"/>
            <p:cNvGrpSpPr/>
            <p:nvPr/>
          </p:nvGrpSpPr>
          <p:grpSpPr>
            <a:xfrm>
              <a:off x="4368105" y="2793107"/>
              <a:ext cx="353569" cy="355525"/>
              <a:chOff x="1169858" y="919275"/>
              <a:chExt cx="526613" cy="529527"/>
            </a:xfrm>
            <a:solidFill>
              <a:schemeClr val="bg2"/>
            </a:solidFill>
            <a:effectLst/>
          </p:grpSpPr>
          <p:sp>
            <p:nvSpPr>
              <p:cNvPr id="15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53"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23" name="Group 122"/>
            <p:cNvGrpSpPr/>
            <p:nvPr/>
          </p:nvGrpSpPr>
          <p:grpSpPr>
            <a:xfrm>
              <a:off x="3573191" y="4403674"/>
              <a:ext cx="353569" cy="355525"/>
              <a:chOff x="1169858" y="919275"/>
              <a:chExt cx="526613" cy="529527"/>
            </a:xfrm>
            <a:solidFill>
              <a:schemeClr val="accent6"/>
            </a:solidFill>
            <a:effectLst/>
          </p:grpSpPr>
          <p:sp>
            <p:nvSpPr>
              <p:cNvPr id="15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5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grpSp>
          <p:nvGrpSpPr>
            <p:cNvPr id="124" name="Group 123"/>
            <p:cNvGrpSpPr/>
            <p:nvPr/>
          </p:nvGrpSpPr>
          <p:grpSpPr>
            <a:xfrm>
              <a:off x="4469596" y="5087159"/>
              <a:ext cx="353569" cy="355525"/>
              <a:chOff x="1169858" y="919275"/>
              <a:chExt cx="526613" cy="529527"/>
            </a:xfrm>
            <a:solidFill>
              <a:schemeClr val="accent3"/>
            </a:solidFill>
            <a:effectLst/>
          </p:grpSpPr>
          <p:sp>
            <p:nvSpPr>
              <p:cNvPr id="148"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49"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sp>
          <p:nvSpPr>
            <p:cNvPr id="125" name="Freeform 124"/>
            <p:cNvSpPr/>
            <p:nvPr/>
          </p:nvSpPr>
          <p:spPr>
            <a:xfrm flipH="1">
              <a:off x="2595509" y="2553835"/>
              <a:ext cx="1857837" cy="108945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D83B0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sp>
          <p:nvSpPr>
            <p:cNvPr id="126" name="Freeform 73"/>
            <p:cNvSpPr>
              <a:spLocks noEditPoints="1"/>
            </p:cNvSpPr>
            <p:nvPr userDrawn="1"/>
          </p:nvSpPr>
          <p:spPr bwMode="black">
            <a:xfrm>
              <a:off x="2960155" y="1066142"/>
              <a:ext cx="673900" cy="650559"/>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27" name="Freeform 124"/>
            <p:cNvSpPr>
              <a:spLocks/>
            </p:cNvSpPr>
            <p:nvPr/>
          </p:nvSpPr>
          <p:spPr bwMode="black">
            <a:xfrm>
              <a:off x="3156722" y="2803909"/>
              <a:ext cx="765405" cy="573903"/>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grpSp>
          <p:nvGrpSpPr>
            <p:cNvPr id="128" name="Group 127"/>
            <p:cNvGrpSpPr/>
            <p:nvPr userDrawn="1"/>
          </p:nvGrpSpPr>
          <p:grpSpPr bwMode="black">
            <a:xfrm>
              <a:off x="1323936" y="1725596"/>
              <a:ext cx="310810" cy="759515"/>
              <a:chOff x="3233738" y="168276"/>
              <a:chExt cx="2651125" cy="6480174"/>
            </a:xfrm>
            <a:solidFill>
              <a:schemeClr val="bg1"/>
            </a:solidFill>
            <a:effectLst>
              <a:outerShdw blurRad="63500" sx="102000" sy="102000" algn="ctr" rotWithShape="0">
                <a:prstClr val="black">
                  <a:alpha val="40000"/>
                </a:prstClr>
              </a:outerShdw>
            </a:effectLst>
          </p:grpSpPr>
          <p:sp>
            <p:nvSpPr>
              <p:cNvPr id="145" name="Freeform 212"/>
              <p:cNvSpPr>
                <a:spLocks/>
              </p:cNvSpPr>
              <p:nvPr/>
            </p:nvSpPr>
            <p:spPr bwMode="black">
              <a:xfrm>
                <a:off x="3679825" y="5110163"/>
                <a:ext cx="2028825" cy="1538287"/>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46" name="Freeform 213"/>
              <p:cNvSpPr>
                <a:spLocks noEditPoints="1"/>
              </p:cNvSpPr>
              <p:nvPr/>
            </p:nvSpPr>
            <p:spPr bwMode="black">
              <a:xfrm>
                <a:off x="3233738" y="168276"/>
                <a:ext cx="2651125" cy="41243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47" name="Freeform 214"/>
              <p:cNvSpPr>
                <a:spLocks/>
              </p:cNvSpPr>
              <p:nvPr/>
            </p:nvSpPr>
            <p:spPr bwMode="black">
              <a:xfrm>
                <a:off x="3657600" y="4476750"/>
                <a:ext cx="2057400" cy="460375"/>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sp>
          <p:nvSpPr>
            <p:cNvPr id="129" name="Freeform 128"/>
            <p:cNvSpPr/>
            <p:nvPr/>
          </p:nvSpPr>
          <p:spPr>
            <a:xfrm>
              <a:off x="4763794" y="2303905"/>
              <a:ext cx="1712049" cy="1003966"/>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B4009E"/>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FFFFFF"/>
                </a:solidFill>
              </a:endParaRPr>
            </a:p>
          </p:txBody>
        </p:sp>
        <p:grpSp>
          <p:nvGrpSpPr>
            <p:cNvPr id="130" name="Group 129"/>
            <p:cNvGrpSpPr/>
            <p:nvPr/>
          </p:nvGrpSpPr>
          <p:grpSpPr>
            <a:xfrm>
              <a:off x="5395907" y="2512962"/>
              <a:ext cx="630934" cy="678141"/>
              <a:chOff x="3023219" y="704265"/>
              <a:chExt cx="552891" cy="594263"/>
            </a:xfrm>
            <a:solidFill>
              <a:schemeClr val="bg1"/>
            </a:solidFill>
          </p:grpSpPr>
          <p:sp>
            <p:nvSpPr>
              <p:cNvPr id="138" name="Freeform 6"/>
              <p:cNvSpPr>
                <a:spLocks/>
              </p:cNvSpPr>
              <p:nvPr/>
            </p:nvSpPr>
            <p:spPr bwMode="black">
              <a:xfrm>
                <a:off x="3023219" y="936751"/>
                <a:ext cx="79493" cy="7947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39" name="Freeform 7"/>
              <p:cNvSpPr>
                <a:spLocks/>
              </p:cNvSpPr>
              <p:nvPr/>
            </p:nvSpPr>
            <p:spPr bwMode="black">
              <a:xfrm>
                <a:off x="3162035" y="949799"/>
                <a:ext cx="79493" cy="78286"/>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40" name="Freeform 8"/>
              <p:cNvSpPr>
                <a:spLocks/>
              </p:cNvSpPr>
              <p:nvPr/>
            </p:nvSpPr>
            <p:spPr bwMode="black">
              <a:xfrm>
                <a:off x="3353055" y="932006"/>
                <a:ext cx="78306" cy="78286"/>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41" name="Freeform 9"/>
              <p:cNvSpPr>
                <a:spLocks/>
              </p:cNvSpPr>
              <p:nvPr/>
            </p:nvSpPr>
            <p:spPr bwMode="black">
              <a:xfrm>
                <a:off x="3070677" y="704265"/>
                <a:ext cx="251530" cy="594263"/>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42" name="Oval 10"/>
              <p:cNvSpPr>
                <a:spLocks noChangeArrowheads="1"/>
              </p:cNvSpPr>
              <p:nvPr/>
            </p:nvSpPr>
            <p:spPr bwMode="black">
              <a:xfrm>
                <a:off x="3254579" y="1234476"/>
                <a:ext cx="40340" cy="40329"/>
              </a:xfrm>
              <a:prstGeom prst="ellipse">
                <a:avLst/>
              </a:prstGeom>
              <a:grp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572" fontAlgn="base">
                  <a:spcBef>
                    <a:spcPct val="0"/>
                  </a:spcBef>
                  <a:spcAft>
                    <a:spcPct val="0"/>
                  </a:spcAft>
                </a:pPr>
                <a:endParaRPr lang="en-US" sz="2200" kern="0">
                  <a:gradFill>
                    <a:gsLst>
                      <a:gs pos="0">
                        <a:srgbClr val="FFFFFF"/>
                      </a:gs>
                      <a:gs pos="100000">
                        <a:srgbClr val="FFFFFF"/>
                      </a:gs>
                    </a:gsLst>
                    <a:lin ang="5400000" scaled="0"/>
                  </a:gradFill>
                  <a:latin typeface="Segoe"/>
                </a:endParaRPr>
              </a:p>
            </p:txBody>
          </p:sp>
          <p:sp>
            <p:nvSpPr>
              <p:cNvPr id="143" name="Freeform 11"/>
              <p:cNvSpPr>
                <a:spLocks/>
              </p:cNvSpPr>
              <p:nvPr/>
            </p:nvSpPr>
            <p:spPr bwMode="black">
              <a:xfrm>
                <a:off x="3341191" y="962846"/>
                <a:ext cx="234919" cy="262140"/>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sp>
            <p:nvSpPr>
              <p:cNvPr id="144" name="Freeform 13"/>
              <p:cNvSpPr>
                <a:spLocks/>
              </p:cNvSpPr>
              <p:nvPr/>
            </p:nvSpPr>
            <p:spPr bwMode="black">
              <a:xfrm>
                <a:off x="3032711" y="1023341"/>
                <a:ext cx="161359" cy="240789"/>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grpSp>
        <p:sp>
          <p:nvSpPr>
            <p:cNvPr id="131" name="Freeform 130"/>
            <p:cNvSpPr/>
            <p:nvPr/>
          </p:nvSpPr>
          <p:spPr bwMode="auto">
            <a:xfrm>
              <a:off x="3185050" y="3392030"/>
              <a:ext cx="399595" cy="2564895"/>
            </a:xfrm>
            <a:custGeom>
              <a:avLst/>
              <a:gdLst>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347191 h 3238500"/>
                <a:gd name="connsiteX2" fmla="*/ 0 w 495300"/>
                <a:gd name="connsiteY2" fmla="*/ 2057400 h 3238500"/>
                <a:gd name="connsiteX3" fmla="*/ 0 w 495300"/>
                <a:gd name="connsiteY3" fmla="*/ 0 h 3238500"/>
                <a:gd name="connsiteX0" fmla="*/ 495300 w 504537"/>
                <a:gd name="connsiteY0" fmla="*/ 3238500 h 3238500"/>
                <a:gd name="connsiteX1" fmla="*/ 504537 w 504537"/>
                <a:gd name="connsiteY1" fmla="*/ 2374900 h 3238500"/>
                <a:gd name="connsiteX2" fmla="*/ 0 w 504537"/>
                <a:gd name="connsiteY2" fmla="*/ 2057400 h 3238500"/>
                <a:gd name="connsiteX3" fmla="*/ 0 w 504537"/>
                <a:gd name="connsiteY3" fmla="*/ 0 h 3238500"/>
              </a:gdLst>
              <a:ahLst/>
              <a:cxnLst>
                <a:cxn ang="0">
                  <a:pos x="connsiteX0" y="connsiteY0"/>
                </a:cxn>
                <a:cxn ang="0">
                  <a:pos x="connsiteX1" y="connsiteY1"/>
                </a:cxn>
                <a:cxn ang="0">
                  <a:pos x="connsiteX2" y="connsiteY2"/>
                </a:cxn>
                <a:cxn ang="0">
                  <a:pos x="connsiteX3" y="connsiteY3"/>
                </a:cxn>
              </a:cxnLst>
              <a:rect l="l" t="t" r="r" b="b"/>
              <a:pathLst>
                <a:path w="504537" h="3238500">
                  <a:moveTo>
                    <a:pt x="495300" y="3238500"/>
                  </a:moveTo>
                  <a:lnTo>
                    <a:pt x="504537" y="2374900"/>
                  </a:lnTo>
                  <a:lnTo>
                    <a:pt x="0" y="2057400"/>
                  </a:lnTo>
                  <a:lnTo>
                    <a:pt x="0" y="0"/>
                  </a:lnTo>
                </a:path>
              </a:pathLst>
            </a:cu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32" name="Freeform 131"/>
            <p:cNvSpPr/>
            <p:nvPr/>
          </p:nvSpPr>
          <p:spPr bwMode="auto">
            <a:xfrm>
              <a:off x="4243229" y="3216007"/>
              <a:ext cx="1312624" cy="2739088"/>
            </a:xfrm>
            <a:custGeom>
              <a:avLst/>
              <a:gdLst>
                <a:gd name="connsiteX0" fmla="*/ 0 w 1657350"/>
                <a:gd name="connsiteY0" fmla="*/ 3448050 h 3448050"/>
                <a:gd name="connsiteX1" fmla="*/ 0 w 1657350"/>
                <a:gd name="connsiteY1" fmla="*/ 2390775 h 3448050"/>
                <a:gd name="connsiteX2" fmla="*/ 1657350 w 1657350"/>
                <a:gd name="connsiteY2" fmla="*/ 400050 h 3448050"/>
                <a:gd name="connsiteX3" fmla="*/ 1657350 w 1657350"/>
                <a:gd name="connsiteY3" fmla="*/ 0 h 3448050"/>
              </a:gdLst>
              <a:ahLst/>
              <a:cxnLst>
                <a:cxn ang="0">
                  <a:pos x="connsiteX0" y="connsiteY0"/>
                </a:cxn>
                <a:cxn ang="0">
                  <a:pos x="connsiteX1" y="connsiteY1"/>
                </a:cxn>
                <a:cxn ang="0">
                  <a:pos x="connsiteX2" y="connsiteY2"/>
                </a:cxn>
                <a:cxn ang="0">
                  <a:pos x="connsiteX3" y="connsiteY3"/>
                </a:cxn>
              </a:cxnLst>
              <a:rect l="l" t="t" r="r" b="b"/>
              <a:pathLst>
                <a:path w="1657350" h="3448050">
                  <a:moveTo>
                    <a:pt x="0" y="3448050"/>
                  </a:moveTo>
                  <a:lnTo>
                    <a:pt x="0" y="2390775"/>
                  </a:lnTo>
                  <a:lnTo>
                    <a:pt x="1657350" y="400050"/>
                  </a:lnTo>
                  <a:lnTo>
                    <a:pt x="165735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sz="1800">
                <a:solidFill>
                  <a:srgbClr val="FFFFFF"/>
                </a:solidFill>
              </a:endParaRPr>
            </a:p>
          </p:txBody>
        </p:sp>
        <p:sp>
          <p:nvSpPr>
            <p:cNvPr id="133" name="Freeform 15"/>
            <p:cNvSpPr>
              <a:spLocks noEditPoints="1"/>
            </p:cNvSpPr>
            <p:nvPr/>
          </p:nvSpPr>
          <p:spPr bwMode="black">
            <a:xfrm>
              <a:off x="4848686" y="1414475"/>
              <a:ext cx="570414" cy="52017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598">
                <a:solidFill>
                  <a:srgbClr val="505050"/>
                </a:solidFill>
              </a:endParaRPr>
            </a:p>
          </p:txBody>
        </p:sp>
        <p:grpSp>
          <p:nvGrpSpPr>
            <p:cNvPr id="134" name="Group 133"/>
            <p:cNvGrpSpPr/>
            <p:nvPr/>
          </p:nvGrpSpPr>
          <p:grpSpPr>
            <a:xfrm>
              <a:off x="4469596" y="5727411"/>
              <a:ext cx="353569" cy="355525"/>
              <a:chOff x="1169858" y="919275"/>
              <a:chExt cx="526613" cy="529527"/>
            </a:xfrm>
            <a:solidFill>
              <a:schemeClr val="accent3">
                <a:alpha val="6000"/>
              </a:schemeClr>
            </a:solidFill>
            <a:effectLst/>
          </p:grpSpPr>
          <p:sp>
            <p:nvSpPr>
              <p:cNvPr id="13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sp>
            <p:nvSpPr>
              <p:cNvPr id="137"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98">
                  <a:solidFill>
                    <a:srgbClr val="505050"/>
                  </a:solidFill>
                </a:endParaRPr>
              </a:p>
            </p:txBody>
          </p:sp>
        </p:grpSp>
        <p:sp>
          <p:nvSpPr>
            <p:cNvPr id="135" name="Rectangle 134"/>
            <p:cNvSpPr/>
            <p:nvPr/>
          </p:nvSpPr>
          <p:spPr bwMode="auto">
            <a:xfrm>
              <a:off x="3050518" y="5955095"/>
              <a:ext cx="1352315" cy="373633"/>
            </a:xfrm>
            <a:prstGeom prst="rect">
              <a:avLst/>
            </a:prstGeom>
            <a:gradFill flip="none" rotWithShape="1">
              <a:gsLst>
                <a:gs pos="0">
                  <a:schemeClr val="accent1">
                    <a:lumMod val="20000"/>
                    <a:lumOff val="80000"/>
                  </a:schemeClr>
                </a:gs>
                <a:gs pos="58000">
                  <a:schemeClr val="accent1">
                    <a:lumMod val="20000"/>
                    <a:lumOff val="80000"/>
                    <a:alpha val="58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89" name="Picture 18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31099" y="122427"/>
            <a:ext cx="2219691" cy="816499"/>
          </a:xfrm>
          <a:prstGeom prst="rect">
            <a:avLst/>
          </a:prstGeom>
        </p:spPr>
      </p:pic>
    </p:spTree>
    <p:extLst>
      <p:ext uri="{BB962C8B-B14F-4D97-AF65-F5344CB8AC3E}">
        <p14:creationId xmlns:p14="http://schemas.microsoft.com/office/powerpoint/2010/main" val="91323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323328"/>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9576974" y="6667133"/>
            <a:ext cx="2797175" cy="195463"/>
          </a:xfrm>
          <a:prstGeom prst="rect">
            <a:avLst/>
          </a:prstGeom>
        </p:spPr>
        <p:txBody>
          <a:bodyPr vert="horz" lIns="91440" tIns="45720" rIns="91440" bIns="45720" rtlCol="0" anchor="ctr"/>
          <a:lstStyle>
            <a:lvl1pPr algn="r">
              <a:defRPr sz="1197">
                <a:solidFill>
                  <a:schemeClr val="tx1"/>
                </a:solidFill>
              </a:defRPr>
            </a:lvl1pPr>
          </a:lstStyle>
          <a:p>
            <a:fld id="{181750B2-C378-4896-80E6-341FDC8E0FED}" type="slidenum">
              <a:rPr lang="en-IN" smtClean="0">
                <a:solidFill>
                  <a:srgbClr val="505050"/>
                </a:solidFill>
              </a:rPr>
              <a:pPr/>
              <a:t>‹#›</a:t>
            </a:fld>
            <a:endParaRPr lang="en-IN">
              <a:solidFill>
                <a:srgbClr val="505050"/>
              </a:solidFill>
            </a:endParaRPr>
          </a:p>
        </p:txBody>
      </p:sp>
    </p:spTree>
    <p:extLst>
      <p:ext uri="{BB962C8B-B14F-4D97-AF65-F5344CB8AC3E}">
        <p14:creationId xmlns:p14="http://schemas.microsoft.com/office/powerpoint/2010/main" val="89898502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576974" y="6667133"/>
            <a:ext cx="2797175" cy="195463"/>
          </a:xfrm>
          <a:prstGeom prst="rect">
            <a:avLst/>
          </a:prstGeom>
        </p:spPr>
        <p:txBody>
          <a:bodyPr vert="horz" lIns="91440" tIns="45720" rIns="91440" bIns="45720" rtlCol="0" anchor="ctr"/>
          <a:lstStyle>
            <a:lvl1pPr algn="r">
              <a:defRPr sz="1197">
                <a:solidFill>
                  <a:schemeClr val="tx1"/>
                </a:solidFill>
              </a:defRPr>
            </a:lvl1pPr>
          </a:lstStyle>
          <a:p>
            <a:fld id="{181750B2-C378-4896-80E6-341FDC8E0FED}" type="slidenum">
              <a:rPr lang="en-IN" smtClean="0">
                <a:solidFill>
                  <a:srgbClr val="FFFFFF"/>
                </a:solidFill>
              </a:rPr>
              <a:pPr/>
              <a:t>‹#›</a:t>
            </a:fld>
            <a:endParaRPr lang="en-IN">
              <a:solidFill>
                <a:srgbClr val="FFFFFF"/>
              </a:solidFill>
            </a:endParaRPr>
          </a:p>
        </p:txBody>
      </p:sp>
    </p:spTree>
    <p:extLst>
      <p:ext uri="{BB962C8B-B14F-4D97-AF65-F5344CB8AC3E}">
        <p14:creationId xmlns:p14="http://schemas.microsoft.com/office/powerpoint/2010/main" val="3024706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8"/>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4375695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Section Title Accent Color 3">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218239" y="544"/>
            <a:ext cx="3108926" cy="3505200"/>
          </a:xfrm>
          <a:prstGeom prst="rect">
            <a:avLst/>
          </a:prstGeom>
        </p:spPr>
      </p:pic>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342437" y="0"/>
            <a:ext cx="3123290" cy="3496732"/>
          </a:xfrm>
          <a:prstGeom prst="rect">
            <a:avLst/>
          </a:prstGeom>
        </p:spPr>
      </p:pic>
      <p:pic>
        <p:nvPicPr>
          <p:cNvPr id="5" name="Picture 4" descr="advocacy.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18237" y="3489325"/>
            <a:ext cx="3124200" cy="3505200"/>
          </a:xfrm>
          <a:prstGeom prst="rect">
            <a:avLst/>
          </a:prstGeom>
        </p:spPr>
      </p:pic>
      <p:pic>
        <p:nvPicPr>
          <p:cNvPr id="6" name="Picture 5" descr="Purchase.jp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12275" y="3489325"/>
            <a:ext cx="3124200" cy="3505200"/>
          </a:xfrm>
          <a:prstGeom prst="rect">
            <a:avLst/>
          </a:prstGeom>
        </p:spPr>
      </p:pic>
    </p:spTree>
    <p:extLst>
      <p:ext uri="{BB962C8B-B14F-4D97-AF65-F5344CB8AC3E}">
        <p14:creationId xmlns:p14="http://schemas.microsoft.com/office/powerpoint/2010/main" val="1844135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865745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4123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163E-CBEE-40FB-AE03-B18A1CA11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AC769C-9A69-46E0-8B5C-6699E5940706}"/>
              </a:ext>
            </a:extLst>
          </p:cNvPr>
          <p:cNvSpPr>
            <a:spLocks noGrp="1"/>
          </p:cNvSpPr>
          <p:nvPr>
            <p:ph type="dt" sz="half" idx="10"/>
          </p:nvPr>
        </p:nvSpPr>
        <p:spPr/>
        <p:txBody>
          <a:bodyPr/>
          <a:lstStyle/>
          <a:p>
            <a:pPr defTabSz="932597">
              <a:defRPr/>
            </a:pPr>
            <a:fld id="{7E7E1325-6202-46C9-BAB5-83310985CD3E}" type="datetimeFigureOut">
              <a:rPr lang="en-US" smtClean="0">
                <a:solidFill>
                  <a:srgbClr val="505050"/>
                </a:solidFill>
              </a:rPr>
              <a:pPr defTabSz="932597">
                <a:defRPr/>
              </a:pPr>
              <a:t>6/24/2020</a:t>
            </a:fld>
            <a:endParaRPr lang="en-US" dirty="0">
              <a:solidFill>
                <a:srgbClr val="505050"/>
              </a:solidFill>
            </a:endParaRPr>
          </a:p>
        </p:txBody>
      </p:sp>
      <p:sp>
        <p:nvSpPr>
          <p:cNvPr id="4" name="Footer Placeholder 3">
            <a:extLst>
              <a:ext uri="{FF2B5EF4-FFF2-40B4-BE49-F238E27FC236}">
                <a16:creationId xmlns:a16="http://schemas.microsoft.com/office/drawing/2014/main" id="{E9B51192-C11B-44BE-92B4-05AD8F9AD7FD}"/>
              </a:ext>
            </a:extLst>
          </p:cNvPr>
          <p:cNvSpPr>
            <a:spLocks noGrp="1"/>
          </p:cNvSpPr>
          <p:nvPr>
            <p:ph type="ftr" sz="quarter" idx="11"/>
          </p:nvPr>
        </p:nvSpPr>
        <p:spPr/>
        <p:txBody>
          <a:bodyPr/>
          <a:lstStyle/>
          <a:p>
            <a:pPr defTabSz="932597">
              <a:defRPr/>
            </a:pPr>
            <a:endParaRPr lang="en-US" dirty="0">
              <a:solidFill>
                <a:srgbClr val="505050"/>
              </a:solidFill>
            </a:endParaRPr>
          </a:p>
        </p:txBody>
      </p:sp>
      <p:sp>
        <p:nvSpPr>
          <p:cNvPr id="5" name="Slide Number Placeholder 4">
            <a:extLst>
              <a:ext uri="{FF2B5EF4-FFF2-40B4-BE49-F238E27FC236}">
                <a16:creationId xmlns:a16="http://schemas.microsoft.com/office/drawing/2014/main" id="{1950E840-0AA5-4E58-BAF3-5AC1CF5996F6}"/>
              </a:ext>
            </a:extLst>
          </p:cNvPr>
          <p:cNvSpPr>
            <a:spLocks noGrp="1"/>
          </p:cNvSpPr>
          <p:nvPr>
            <p:ph type="sldNum" sz="quarter" idx="12"/>
          </p:nvPr>
        </p:nvSpPr>
        <p:spPr/>
        <p:txBody>
          <a:bodyPr/>
          <a:lstStyle/>
          <a:p>
            <a:pPr defTabSz="932597">
              <a:defRPr/>
            </a:pPr>
            <a:fld id="{8314F271-4416-4F20-B159-0E1AA5ABD5AE}" type="slidenum">
              <a:rPr lang="en-US" sz="700" smtClean="0">
                <a:solidFill>
                  <a:srgbClr val="505050"/>
                </a:solidFill>
              </a:rPr>
              <a:pPr defTabSz="932597">
                <a:defRPr/>
              </a:pPr>
              <a:t>‹#›</a:t>
            </a:fld>
            <a:endParaRPr lang="en-US" sz="700" dirty="0">
              <a:solidFill>
                <a:srgbClr val="505050"/>
              </a:solidFill>
            </a:endParaRPr>
          </a:p>
        </p:txBody>
      </p:sp>
    </p:spTree>
    <p:extLst>
      <p:ext uri="{BB962C8B-B14F-4D97-AF65-F5344CB8AC3E}">
        <p14:creationId xmlns:p14="http://schemas.microsoft.com/office/powerpoint/2010/main" val="2080894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877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1541571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259230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dirty="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258254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59869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593904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5D655983-0062-49EF-AC5B-FB75C2C18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3232622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1137719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05201907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768810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37224038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8145578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360228153"/>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436475" cy="6995517"/>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4975" y="447167"/>
            <a:ext cx="1392270" cy="229109"/>
          </a:xfrm>
          <a:prstGeom prst="rect">
            <a:avLst/>
          </a:prstGeom>
        </p:spPr>
      </p:pic>
    </p:spTree>
    <p:extLst>
      <p:ext uri="{BB962C8B-B14F-4D97-AF65-F5344CB8AC3E}">
        <p14:creationId xmlns:p14="http://schemas.microsoft.com/office/powerpoint/2010/main" val="225688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13261535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dirty="0"/>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7179759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0160737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04393862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1691208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745580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110215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1399232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2735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078754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802" y="0"/>
            <a:ext cx="12432872" cy="6994525"/>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408190" cy="6994525"/>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8"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8"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37278" y="445844"/>
            <a:ext cx="914400" cy="194945"/>
          </a:xfrm>
          <a:prstGeom prst="rect">
            <a:avLst/>
          </a:prstGeom>
        </p:spPr>
      </p:pic>
    </p:spTree>
    <p:extLst>
      <p:ext uri="{BB962C8B-B14F-4D97-AF65-F5344CB8AC3E}">
        <p14:creationId xmlns:p14="http://schemas.microsoft.com/office/powerpoint/2010/main" val="3504114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4975" y="447166"/>
            <a:ext cx="1392270" cy="229109"/>
          </a:xfrm>
          <a:prstGeom prst="rect">
            <a:avLst/>
          </a:prstGeom>
        </p:spPr>
      </p:pic>
    </p:spTree>
    <p:extLst>
      <p:ext uri="{BB962C8B-B14F-4D97-AF65-F5344CB8AC3E}">
        <p14:creationId xmlns:p14="http://schemas.microsoft.com/office/powerpoint/2010/main" val="818776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33791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6FA-2202-4602-A69F-90A5ABD9E5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31439-BF1F-45CF-8DE4-9576E11154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BD498-69C5-4DE3-91D8-E63086D64B76}"/>
              </a:ext>
            </a:extLst>
          </p:cNvPr>
          <p:cNvSpPr>
            <a:spLocks noGrp="1"/>
          </p:cNvSpPr>
          <p:nvPr>
            <p:ph type="dt" sz="half" idx="10"/>
          </p:nvPr>
        </p:nvSpPr>
        <p:spPr/>
        <p:txBody>
          <a:bodyPr/>
          <a:lstStyle/>
          <a:p>
            <a:fld id="{9573B5A4-2E06-4236-BC41-3A7A78B1FF94}" type="datetimeFigureOut">
              <a:rPr lang="en-US" smtClean="0"/>
              <a:t>6/24/2020</a:t>
            </a:fld>
            <a:endParaRPr lang="en-US" dirty="0"/>
          </a:p>
        </p:txBody>
      </p:sp>
      <p:sp>
        <p:nvSpPr>
          <p:cNvPr id="5" name="Footer Placeholder 4">
            <a:extLst>
              <a:ext uri="{FF2B5EF4-FFF2-40B4-BE49-F238E27FC236}">
                <a16:creationId xmlns:a16="http://schemas.microsoft.com/office/drawing/2014/main" id="{BA1F18CA-20B9-49F5-B3B4-A34F168F73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31AFE4-EF75-4F33-8938-98D79E3C87D6}"/>
              </a:ext>
            </a:extLst>
          </p:cNvPr>
          <p:cNvSpPr>
            <a:spLocks noGrp="1"/>
          </p:cNvSpPr>
          <p:nvPr>
            <p:ph type="sldNum" sz="quarter" idx="12"/>
          </p:nvPr>
        </p:nvSpPr>
        <p:spPr/>
        <p:txBody>
          <a:bodyPr/>
          <a:lstStyle/>
          <a:p>
            <a:fld id="{ADCA6F9B-7D1F-4CF8-BDC4-0C9078F45D31}" type="slidenum">
              <a:rPr lang="en-US" smtClean="0"/>
              <a:t>‹#›</a:t>
            </a:fld>
            <a:endParaRPr lang="en-US" dirty="0"/>
          </a:p>
        </p:txBody>
      </p:sp>
    </p:spTree>
    <p:extLst>
      <p:ext uri="{BB962C8B-B14F-4D97-AF65-F5344CB8AC3E}">
        <p14:creationId xmlns:p14="http://schemas.microsoft.com/office/powerpoint/2010/main" val="13670295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301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269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525610"/>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772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611461" y="2971425"/>
            <a:ext cx="2844867" cy="1436209"/>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9573" y="0"/>
            <a:ext cx="6846903" cy="6994525"/>
          </a:xfrm>
          <a:prstGeom prst="rect">
            <a:avLst/>
          </a:prstGeom>
        </p:spPr>
      </p:pic>
    </p:spTree>
    <p:extLst>
      <p:ext uri="{BB962C8B-B14F-4D97-AF65-F5344CB8AC3E}">
        <p14:creationId xmlns:p14="http://schemas.microsoft.com/office/powerpoint/2010/main" val="406073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421242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697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115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71695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38759337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5618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6405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89974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371349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6394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5507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333"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369124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902963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800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4833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300"/>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638472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26614181"/>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43978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3075918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124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30431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125153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1755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827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7454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7962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6"/>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9"/>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178582280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5968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980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37024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0082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79731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3063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867797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73" dirty="0"/>
          </a:p>
        </p:txBody>
      </p:sp>
    </p:spTree>
    <p:extLst>
      <p:ext uri="{BB962C8B-B14F-4D97-AF65-F5344CB8AC3E}">
        <p14:creationId xmlns:p14="http://schemas.microsoft.com/office/powerpoint/2010/main" val="2752308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145845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887785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67172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308677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57340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8105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6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239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184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488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58644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15509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1587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2"/>
            <a:ext cx="6102349" cy="6994525"/>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2"/>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91715633"/>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32214093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995340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96188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761990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92943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78695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90572142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059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0486542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733668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2.png"/><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image" Target="../media/image1.emf"/><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image" Target="../media/image14.emf"/><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image" Target="../media/image14.emf"/><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theme" Target="../theme/theme4.xml"/><Relationship Id="rId8"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slideLayout" Target="../slideLayouts/slideLayout152.xml"/><Relationship Id="rId47" Type="http://schemas.openxmlformats.org/officeDocument/2006/relationships/slideLayout" Target="../slideLayouts/slideLayout157.xml"/><Relationship Id="rId50" Type="http://schemas.openxmlformats.org/officeDocument/2006/relationships/image" Target="../media/image14.emf"/><Relationship Id="rId7" Type="http://schemas.openxmlformats.org/officeDocument/2006/relationships/slideLayout" Target="../slideLayouts/slideLayout11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9" Type="http://schemas.openxmlformats.org/officeDocument/2006/relationships/slideLayout" Target="../slideLayouts/slideLayout139.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45" Type="http://schemas.openxmlformats.org/officeDocument/2006/relationships/slideLayout" Target="../slideLayouts/slideLayout155.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49" Type="http://schemas.openxmlformats.org/officeDocument/2006/relationships/theme" Target="../theme/theme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4" Type="http://schemas.openxmlformats.org/officeDocument/2006/relationships/slideLayout" Target="../slideLayouts/slideLayout154.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slideLayout" Target="../slideLayouts/slideLayout153.xml"/><Relationship Id="rId48" Type="http://schemas.openxmlformats.org/officeDocument/2006/relationships/slideLayout" Target="../slideLayouts/slideLayout158.xml"/><Relationship Id="rId8" Type="http://schemas.openxmlformats.org/officeDocument/2006/relationships/slideLayout" Target="../slideLayouts/slideLayout118.xml"/><Relationship Id="rId3" Type="http://schemas.openxmlformats.org/officeDocument/2006/relationships/slideLayout" Target="../slideLayouts/slideLayout113.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46" Type="http://schemas.openxmlformats.org/officeDocument/2006/relationships/slideLayout" Target="../slideLayouts/slideLayout156.xml"/><Relationship Id="rId20" Type="http://schemas.openxmlformats.org/officeDocument/2006/relationships/slideLayout" Target="../slideLayouts/slideLayout130.xml"/><Relationship Id="rId41" Type="http://schemas.openxmlformats.org/officeDocument/2006/relationships/slideLayout" Target="../slideLayouts/slideLayout151.xml"/><Relationship Id="rId1" Type="http://schemas.openxmlformats.org/officeDocument/2006/relationships/slideLayout" Target="../slideLayouts/slideLayout111.xml"/><Relationship Id="rId6"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5" Type="http://schemas.openxmlformats.org/officeDocument/2006/relationships/slideLayout" Target="../slideLayouts/slideLayout163.xml"/><Relationship Id="rId10" Type="http://schemas.openxmlformats.org/officeDocument/2006/relationships/image" Target="../media/image1.emf"/><Relationship Id="rId4" Type="http://schemas.openxmlformats.org/officeDocument/2006/relationships/slideLayout" Target="../slideLayouts/slideLayout162.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13" Type="http://schemas.openxmlformats.org/officeDocument/2006/relationships/image" Target="../media/image38.pn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image" Target="../media/image37.emf"/><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oleObject" Target="../embeddings/oleObject1.bin"/><Relationship Id="rId5" Type="http://schemas.openxmlformats.org/officeDocument/2006/relationships/slideLayout" Target="../slideLayouts/slideLayout171.xml"/><Relationship Id="rId10" Type="http://schemas.openxmlformats.org/officeDocument/2006/relationships/tags" Target="../tags/tag2.xml"/><Relationship Id="rId4" Type="http://schemas.openxmlformats.org/officeDocument/2006/relationships/slideLayout" Target="../slideLayouts/slideLayout170.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2"/>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7"/>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rot="5400000">
            <a:off x="9881762" y="3071982"/>
            <a:ext cx="6995160" cy="849926"/>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491442" y="2"/>
            <a:ext cx="399048" cy="6994526"/>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400" b="1" dirty="0">
                  <a:solidFill>
                    <a:srgbClr val="000000"/>
                  </a:solidFill>
                  <a:ea typeface="Segoe UI" pitchFamily="34" charset="0"/>
                  <a:cs typeface="Segoe UI" pitchFamily="34" charset="0"/>
                </a:rPr>
                <a:t>Light gray</a:t>
              </a:r>
            </a:p>
            <a:p>
              <a:pPr algn="l" defTabSz="932293" fontAlgn="base">
                <a:lnSpc>
                  <a:spcPct val="100000"/>
                </a:lnSpc>
                <a:spcBef>
                  <a:spcPct val="0"/>
                </a:spcBef>
                <a:spcAft>
                  <a:spcPct val="0"/>
                </a:spcAft>
              </a:pPr>
              <a:r>
                <a:rPr lang="en-US" sz="300" dirty="0">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273267365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68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00" r:id="rId19"/>
    <p:sldLayoutId id="2147483701" r:id="rId20"/>
    <p:sldLayoutId id="2147483742" r:id="rId21"/>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userDrawn="1">
          <p15:clr>
            <a:srgbClr val="C35EA4"/>
          </p15:clr>
        </p15:guide>
        <p15:guide id="4" pos="1547" userDrawn="1">
          <p15:clr>
            <a:srgbClr val="C35EA4"/>
          </p15:clr>
        </p15:guide>
        <p15:guide id="5" pos="2660" userDrawn="1">
          <p15:clr>
            <a:srgbClr val="C35EA4"/>
          </p15:clr>
        </p15:guide>
        <p15:guide id="6" pos="2806" userDrawn="1">
          <p15:clr>
            <a:srgbClr val="C35EA4"/>
          </p15:clr>
        </p15:guide>
        <p15:guide id="7" pos="3921" userDrawn="1">
          <p15:clr>
            <a:srgbClr val="C35EA4"/>
          </p15:clr>
        </p15:guide>
        <p15:guide id="8" pos="4069" userDrawn="1">
          <p15:clr>
            <a:srgbClr val="C35EA4"/>
          </p15:clr>
        </p15:guide>
        <p15:guide id="9" pos="5181" userDrawn="1">
          <p15:clr>
            <a:srgbClr val="C35EA4"/>
          </p15:clr>
        </p15:guide>
        <p15:guide id="10" pos="5327" userDrawn="1">
          <p15:clr>
            <a:srgbClr val="C35EA4"/>
          </p15:clr>
        </p15:guide>
        <p15:guide id="11" pos="6444" userDrawn="1">
          <p15:clr>
            <a:srgbClr val="C35EA4"/>
          </p15:clr>
        </p15:guide>
        <p15:guide id="12" pos="6590" userDrawn="1">
          <p15:clr>
            <a:srgbClr val="C35EA4"/>
          </p15:clr>
        </p15:guide>
        <p15:guide id="16" pos="279" userDrawn="1">
          <p15:clr>
            <a:srgbClr val="F26B43"/>
          </p15:clr>
        </p15:guide>
        <p15:guide id="17" pos="7565" userDrawn="1">
          <p15:clr>
            <a:srgbClr val="F26B43"/>
          </p15:clr>
        </p15:guide>
        <p15:guide id="18" orient="horz" pos="773" userDrawn="1">
          <p15:clr>
            <a:srgbClr val="5ACBF0"/>
          </p15:clr>
        </p15:guide>
        <p15:guide id="19" orient="horz" pos="1399" userDrawn="1">
          <p15:clr>
            <a:srgbClr val="5ACBF0"/>
          </p15:clr>
        </p15:guide>
        <p15:guide id="20" orient="horz" pos="624" userDrawn="1">
          <p15:clr>
            <a:srgbClr val="5ACBF0"/>
          </p15:clr>
        </p15:guide>
        <p15:guide id="21" orient="horz" pos="1545" userDrawn="1">
          <p15:clr>
            <a:srgbClr val="5ACBF0"/>
          </p15:clr>
        </p15:guide>
        <p15:guide id="22" orient="horz" pos="2169" userDrawn="1">
          <p15:clr>
            <a:srgbClr val="5ACBF0"/>
          </p15:clr>
        </p15:guide>
        <p15:guide id="23" orient="horz" pos="2320" userDrawn="1">
          <p15:clr>
            <a:srgbClr val="5ACBF0"/>
          </p15:clr>
        </p15:guide>
        <p15:guide id="25" orient="horz" pos="286" userDrawn="1">
          <p15:clr>
            <a:srgbClr val="F26B43"/>
          </p15:clr>
        </p15:guide>
        <p15:guide id="26" orient="horz" pos="4123" userDrawn="1">
          <p15:clr>
            <a:srgbClr val="F26B43"/>
          </p15:clr>
        </p15:guide>
        <p15:guide id="27" orient="horz" pos="2947" userDrawn="1">
          <p15:clr>
            <a:srgbClr val="5ACBF0"/>
          </p15:clr>
        </p15:guide>
        <p15:guide id="28" orient="horz" pos="3092" userDrawn="1">
          <p15:clr>
            <a:srgbClr val="5ACBF0"/>
          </p15:clr>
        </p15:guide>
        <p15:guide id="29" orient="horz" pos="3721" userDrawn="1">
          <p15:clr>
            <a:srgbClr val="5ACBF0"/>
          </p15:clr>
        </p15:guide>
        <p15:guide id="30" orient="horz" pos="3867"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159861178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65507933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482016063"/>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6" r:id="rId34"/>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0"/>
          <a:srcRect l="762"/>
          <a:stretch/>
        </p:blipFill>
        <p:spPr>
          <a:xfrm rot="5400000">
            <a:off x="9654779" y="2900301"/>
            <a:ext cx="6994525" cy="1193925"/>
          </a:xfrm>
          <a:prstGeom prst="rect">
            <a:avLst/>
          </a:prstGeom>
        </p:spPr>
      </p:pic>
      <p:sp>
        <p:nvSpPr>
          <p:cNvPr id="49" name="Title Placeholder 1">
            <a:extLst>
              <a:ext uri="{FF2B5EF4-FFF2-40B4-BE49-F238E27FC236}">
                <a16:creationId xmlns:a16="http://schemas.microsoft.com/office/drawing/2014/main" id="{4A3DFCAA-C393-4816-9230-1B8C2C4B4D18}"/>
              </a:ext>
            </a:extLst>
          </p:cNvPr>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494C98A3-9043-417F-A04E-9E5EEB97BB4B}"/>
              </a:ext>
            </a:extLst>
          </p:cNvPr>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7DA9512B-16CA-4814-87A7-16C26F35E611}"/>
              </a:ext>
            </a:extLst>
          </p:cNvPr>
          <p:cNvGrpSpPr/>
          <p:nvPr userDrawn="1"/>
        </p:nvGrpSpPr>
        <p:grpSpPr>
          <a:xfrm>
            <a:off x="0" y="0"/>
            <a:ext cx="12436475" cy="6994525"/>
            <a:chOff x="0" y="0"/>
            <a:chExt cx="12192000" cy="6858000"/>
          </a:xfrm>
        </p:grpSpPr>
        <p:cxnSp>
          <p:nvCxnSpPr>
            <p:cNvPr id="52" name="Straight Connector 51">
              <a:extLst>
                <a:ext uri="{FF2B5EF4-FFF2-40B4-BE49-F238E27FC236}">
                  <a16:creationId xmlns:a16="http://schemas.microsoft.com/office/drawing/2014/main" id="{062210C8-67F9-4998-AD68-0F9ADB01D84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93DB64F-3F94-4F72-B815-E22CC7A73B3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D4E2BB8-9F14-4FD4-B4C1-AB032B3AFE7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75DAFA7-D627-4BDF-BA08-FD1CBE6175F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8E06941-D418-47B0-A9F3-5CE282C5DC69}"/>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A71099F-16DF-4357-A6EF-8709A65C778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09F9828-5411-4926-B5FD-5ABB2FF379B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E86582-ABB7-411A-9522-E7BA93DB632E}"/>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423D6E-3248-491A-B595-DD53449B2B9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56B5A4-310D-4146-9362-9348D14C545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3BAEE4A-26DC-44A9-B4DC-34353FDCE26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2D4AA24-2C2D-40F7-B7E2-9865559D870A}"/>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27E625-440B-4611-8410-0A02FD4F516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0D81349-C77D-4858-8A9F-DCD8EC7D7FA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2A5F167-1938-4C7B-A41C-4014B526A5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5F6B431-4C6E-4DC3-880A-DCAEB680CAB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9950EA-4E15-400E-BE80-132A710D53D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FE35FC9-C8F7-4387-B3AC-15ABFA14A31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4539664-3B46-4104-B4BF-6974B67C68C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811CAD5-82AC-474B-AE92-BB5E7F24CDF2}"/>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23F107-4D21-4A8A-9780-E3D0E07158C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A62D997-F125-42B2-8E18-718F7B5869C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C2D6F74-7639-482F-869B-CFB5FAFBF53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D7C8229-FCB7-49C8-94BB-33B62E9CFA0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B7DD3C9-A003-4C9D-9C54-B3BEB24449CA}"/>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4CF336D-7DE7-4349-8062-3F1C11CFF54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E4631E2-A916-46AE-BA21-D035D23FF2D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0D7E9DF-86DE-42B0-9E29-F7124CFCF059}"/>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45C7A9B-4EB2-4527-9BAF-3CAB50FEC57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19F914-BD2A-4940-8449-CA9B65C7AAD6}"/>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C321115-BD4C-4726-85A3-A446A42607A1}"/>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706CC01-E50D-4CFE-A3D4-9F43AFA6B7A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FB4156-1BCA-47A4-9E2D-52FDC4154802}"/>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82BD96E-B44E-4A52-B8BF-BF3ACEEFD31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226E1F91-055A-4635-8AE8-714D987A157E}"/>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57C10531-7C59-44D1-94D7-2E6B8730F3C0}"/>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65F7A28-ACD0-457F-8851-B45D0E9EB443}"/>
              </a:ext>
              <a:ext uri="{C183D7F6-B498-43B3-948B-1728B52AA6E4}">
                <adec:decorative xmlns:adec="http://schemas.microsoft.com/office/drawing/2017/decorative" val="0"/>
              </a:ext>
            </a:extLst>
          </p:cNvPr>
          <p:cNvPicPr>
            <a:picLocks noChangeAspect="1"/>
          </p:cNvPicPr>
          <p:nvPr userDrawn="1"/>
        </p:nvPicPr>
        <p:blipFill rotWithShape="1">
          <a:blip r:embed="rId50"/>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68361081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85" r:id="rId48"/>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0"/>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2301030751"/>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0"/>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1" imgW="377" imgH="377" progId="TCLayout.ActiveDocument.1">
                  <p:embed/>
                </p:oleObj>
              </mc:Choice>
              <mc:Fallback>
                <p:oleObj name="think-cell Slide" r:id="rId11" imgW="377" imgH="377" progId="TCLayout.ActiveDocument.1">
                  <p:embed/>
                  <p:pic>
                    <p:nvPicPr>
                      <p:cNvPr id="3" name="Object 2" hidden="1"/>
                      <p:cNvPicPr/>
                      <p:nvPr/>
                    </p:nvPicPr>
                    <p:blipFill>
                      <a:blip r:embed="rId12"/>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32333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rot="5400000">
            <a:off x="9393899" y="3050516"/>
            <a:ext cx="6995160" cy="894134"/>
          </a:xfrm>
          <a:prstGeom prst="rect">
            <a:avLst/>
          </a:prstGeom>
        </p:spPr>
      </p:pic>
      <p:sp>
        <p:nvSpPr>
          <p:cNvPr id="5" name="Slide Number Placeholder 4"/>
          <p:cNvSpPr>
            <a:spLocks noGrp="1"/>
          </p:cNvSpPr>
          <p:nvPr>
            <p:ph type="sldNum" sz="quarter" idx="4"/>
          </p:nvPr>
        </p:nvSpPr>
        <p:spPr>
          <a:xfrm>
            <a:off x="9576974" y="6667133"/>
            <a:ext cx="2797175" cy="195463"/>
          </a:xfrm>
          <a:prstGeom prst="rect">
            <a:avLst/>
          </a:prstGeom>
        </p:spPr>
        <p:txBody>
          <a:bodyPr vert="horz" lIns="91440" tIns="45720" rIns="91440" bIns="45720" rtlCol="0" anchor="ctr"/>
          <a:lstStyle>
            <a:lvl1pPr algn="r">
              <a:defRPr sz="1197">
                <a:solidFill>
                  <a:schemeClr val="tx1"/>
                </a:solidFill>
              </a:defRPr>
            </a:lvl1pPr>
          </a:lstStyle>
          <a:p>
            <a:fld id="{181750B2-C378-4896-80E6-341FDC8E0FED}" type="slidenum">
              <a:rPr lang="en-IN" smtClean="0">
                <a:solidFill>
                  <a:srgbClr val="505050"/>
                </a:solidFill>
              </a:rPr>
              <a:pPr/>
              <a:t>‹#›</a:t>
            </a:fld>
            <a:endParaRPr lang="en-IN">
              <a:solidFill>
                <a:srgbClr val="505050"/>
              </a:solidFill>
            </a:endParaRPr>
          </a:p>
        </p:txBody>
      </p:sp>
    </p:spTree>
    <p:extLst>
      <p:ext uri="{BB962C8B-B14F-4D97-AF65-F5344CB8AC3E}">
        <p14:creationId xmlns:p14="http://schemas.microsoft.com/office/powerpoint/2010/main" val="175277933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Lst>
  <p:transition>
    <p:fade/>
  </p:transition>
  <p:hf hdr="0" ftr="0" dt="0"/>
  <p:txStyles>
    <p:titleStyle>
      <a:lvl1pPr algn="l" defTabSz="932205"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546">
          <p15:clr>
            <a:srgbClr val="C35EA4"/>
          </p15:clr>
        </p15:guide>
        <p15:guide id="3" orient="horz" pos="179">
          <p15:clr>
            <a:srgbClr val="C35EA4"/>
          </p15:clr>
        </p15:guide>
        <p15:guide id="4" orient="horz" pos="4104">
          <p15:clr>
            <a:srgbClr val="C35EA4"/>
          </p15:clr>
        </p15:guide>
        <p15:guide id="5" orient="horz" pos="772">
          <p15:clr>
            <a:srgbClr val="C35EA4"/>
          </p15:clr>
        </p15:guide>
        <p15:guide id="6" orient="horz" pos="82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eanmck@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60.xml"/><Relationship Id="rId5" Type="http://schemas.openxmlformats.org/officeDocument/2006/relationships/hyperlink" Target="mailto:anthma@microsoft.com" TargetMode="External"/><Relationship Id="rId4" Type="http://schemas.openxmlformats.org/officeDocument/2006/relationships/hyperlink" Target="mailto:michael.mckechney@microsof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30.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8.xml"/><Relationship Id="rId7" Type="http://schemas.openxmlformats.org/officeDocument/2006/relationships/image" Target="../media/image46.emf"/><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oleObject" Target="../embeddings/oleObject5.bin"/><Relationship Id="rId11" Type="http://schemas.openxmlformats.org/officeDocument/2006/relationships/image" Target="../media/image56.png"/><Relationship Id="rId5" Type="http://schemas.openxmlformats.org/officeDocument/2006/relationships/notesSlide" Target="../notesSlides/notesSlide7.xml"/><Relationship Id="rId10" Type="http://schemas.openxmlformats.org/officeDocument/2006/relationships/image" Target="../media/image55.png"/><Relationship Id="rId4" Type="http://schemas.openxmlformats.org/officeDocument/2006/relationships/slideLayout" Target="../slideLayouts/slideLayout8.xml"/><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tags" Target="../tags/tag10.xml"/><Relationship Id="rId7" Type="http://schemas.openxmlformats.org/officeDocument/2006/relationships/image" Target="../media/image46.e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8.xml"/><Relationship Id="rId4"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7.vml"/><Relationship Id="rId6" Type="http://schemas.openxmlformats.org/officeDocument/2006/relationships/image" Target="../media/image46.emf"/><Relationship Id="rId5" Type="http://schemas.openxmlformats.org/officeDocument/2006/relationships/oleObject" Target="../embeddings/oleObject7.bin"/><Relationship Id="rId4"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tags" Target="../tags/tag14.xml"/><Relationship Id="rId21" Type="http://schemas.openxmlformats.org/officeDocument/2006/relationships/image" Target="../media/image72.png"/><Relationship Id="rId7" Type="http://schemas.openxmlformats.org/officeDocument/2006/relationships/image" Target="../media/image46.emf"/><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tags" Target="../tags/tag13.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vmlDrawing" Target="../drawings/vmlDrawing8.vml"/><Relationship Id="rId6" Type="http://schemas.openxmlformats.org/officeDocument/2006/relationships/oleObject" Target="../embeddings/oleObject8.bin"/><Relationship Id="rId11" Type="http://schemas.openxmlformats.org/officeDocument/2006/relationships/image" Target="../media/image62.png"/><Relationship Id="rId5" Type="http://schemas.openxmlformats.org/officeDocument/2006/relationships/notesSlide" Target="../notesSlides/notesSlide10.xml"/><Relationship Id="rId15" Type="http://schemas.openxmlformats.org/officeDocument/2006/relationships/image" Target="../media/image66.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slideLayout" Target="../slideLayouts/slideLayout8.xml"/><Relationship Id="rId9" Type="http://schemas.openxmlformats.org/officeDocument/2006/relationships/image" Target="../media/image60.pn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hyperlink" Target="https://aka.ms/startwvd" TargetMode="External"/><Relationship Id="rId2" Type="http://schemas.openxmlformats.org/officeDocument/2006/relationships/notesSlide" Target="../notesSlides/notesSlide11.xml"/><Relationship Id="rId1" Type="http://schemas.openxmlformats.org/officeDocument/2006/relationships/slideLayout" Target="../slideLayouts/slideLayout99.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4.jpeg"/><Relationship Id="rId2" Type="http://schemas.openxmlformats.org/officeDocument/2006/relationships/tags" Target="../tags/tag15.xml"/><Relationship Id="rId1" Type="http://schemas.openxmlformats.org/officeDocument/2006/relationships/vmlDrawing" Target="../drawings/vmlDrawing9.vml"/><Relationship Id="rId6" Type="http://schemas.openxmlformats.org/officeDocument/2006/relationships/image" Target="../media/image46.emf"/><Relationship Id="rId5" Type="http://schemas.openxmlformats.org/officeDocument/2006/relationships/oleObject" Target="../embeddings/oleObject9.bin"/><Relationship Id="rId4"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jpe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80.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jpeg"/><Relationship Id="rId1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image" Target="../media/image46.emf"/><Relationship Id="rId5" Type="http://schemas.openxmlformats.org/officeDocument/2006/relationships/oleObject" Target="../embeddings/oleObject10.bin"/><Relationship Id="rId4"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9.jpeg"/><Relationship Id="rId9" Type="http://schemas.openxmlformats.org/officeDocument/2006/relationships/hyperlink" Target="http://sqlsailor.com/2013/02/26/getdbinfo/"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youtu.be/I8gcl8Zvcps" TargetMode="External"/><Relationship Id="rId3" Type="http://schemas.openxmlformats.org/officeDocument/2006/relationships/hyperlink" Target="https://github.com/Azure/RDS-Templates/tree/master/wvd-templates" TargetMode="External"/><Relationship Id="rId7" Type="http://schemas.openxmlformats.org/officeDocument/2006/relationships/hyperlink" Target="http://informationtransfereconomics.blogspot.com/2017/02/information-equilibrium-code.html"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10.png"/><Relationship Id="rId5" Type="http://schemas.openxmlformats.org/officeDocument/2006/relationships/hyperlink" Target="https://github.com/Azure/RDS-Templates/tree/master/wvd-sh/WVD%20scaling%20script" TargetMode="External"/><Relationship Id="rId4" Type="http://schemas.openxmlformats.org/officeDocument/2006/relationships/hyperlink" Target="https://github.com/Azure/RDS-Templates/tree/master/wvd-templates/Update%20existing%20WVD%20host%20poo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12.svg"/></Relationships>
</file>

<file path=ppt/slides/_rels/slide3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19.xml"/><Relationship Id="rId7" Type="http://schemas.openxmlformats.org/officeDocument/2006/relationships/image" Target="../media/image46.emf"/><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27.xml"/><Relationship Id="rId4" Type="http://schemas.openxmlformats.org/officeDocument/2006/relationships/slideLayout" Target="../slideLayouts/slideLayout8.xml"/><Relationship Id="rId9" Type="http://schemas.openxmlformats.org/officeDocument/2006/relationships/chart" Target="../charts/char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tags" Target="../tags/tag21.xml"/><Relationship Id="rId7" Type="http://schemas.openxmlformats.org/officeDocument/2006/relationships/image" Target="../media/image46.emf"/><Relationship Id="rId2" Type="http://schemas.openxmlformats.org/officeDocument/2006/relationships/tags" Target="../tags/tag20.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28.xml"/><Relationship Id="rId4"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46.emf"/><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29.xml"/><Relationship Id="rId4"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hyperlink" Target="https://aka.ms/BuffaloAzure" TargetMode="External"/><Relationship Id="rId7" Type="http://schemas.openxmlformats.org/officeDocument/2006/relationships/hyperlink" Target="https://events.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168.xml"/><Relationship Id="rId6" Type="http://schemas.openxmlformats.org/officeDocument/2006/relationships/hyperlink" Target="https://aka.ms/ignite" TargetMode="External"/><Relationship Id="rId5" Type="http://schemas.openxmlformats.org/officeDocument/2006/relationships/hyperlink" Target="https://aka.ms/build" TargetMode="External"/><Relationship Id="rId4" Type="http://schemas.openxmlformats.org/officeDocument/2006/relationships/hyperlink" Target="https://aka.ms/RocAzur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zurecharts.com/" TargetMode="External"/><Relationship Id="rId1" Type="http://schemas.openxmlformats.org/officeDocument/2006/relationships/slideLayout" Target="../slideLayouts/slideLayout16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6.xml"/><Relationship Id="rId7" Type="http://schemas.openxmlformats.org/officeDocument/2006/relationships/image" Target="../media/image46.emf"/><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6.xml"/><Relationship Id="rId10" Type="http://schemas.openxmlformats.org/officeDocument/2006/relationships/image" Target="../media/image49.png"/><Relationship Id="rId4" Type="http://schemas.openxmlformats.org/officeDocument/2006/relationships/slideLayout" Target="../slideLayouts/slideLayout21.xml"/><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AC40-2D20-4606-B17C-985A14B4F551}"/>
              </a:ext>
            </a:extLst>
          </p:cNvPr>
          <p:cNvSpPr>
            <a:spLocks noGrp="1"/>
          </p:cNvSpPr>
          <p:nvPr>
            <p:ph type="title"/>
          </p:nvPr>
        </p:nvSpPr>
        <p:spPr>
          <a:xfrm>
            <a:off x="276389" y="2126067"/>
            <a:ext cx="10207838" cy="1828268"/>
          </a:xfrm>
        </p:spPr>
        <p:txBody>
          <a:bodyPr/>
          <a:lstStyle/>
          <a:p>
            <a:r>
              <a:rPr kumimoji="0" lang="en-US" sz="4399" b="0" i="0" u="none" strike="noStrike" kern="1200" cap="none" spc="-150" normalizeH="0" baseline="0" noProof="0" dirty="0">
                <a:ln w="3175">
                  <a:noFill/>
                </a:ln>
                <a:solidFill>
                  <a:srgbClr val="FFFFFF"/>
                </a:solidFill>
                <a:effectLst/>
                <a:uLnTx/>
                <a:uFillTx/>
                <a:latin typeface="Segoe UI Semibold"/>
                <a:ea typeface="+mn-ea"/>
                <a:cs typeface="Segoe UI" pitchFamily="34" charset="0"/>
              </a:rPr>
              <a:t>Windows Virtual Desktop</a:t>
            </a:r>
            <a:endParaRPr lang="en-US" dirty="0"/>
          </a:p>
        </p:txBody>
      </p:sp>
      <p:sp>
        <p:nvSpPr>
          <p:cNvPr id="3" name="Text Placeholder 2">
            <a:extLst>
              <a:ext uri="{FF2B5EF4-FFF2-40B4-BE49-F238E27FC236}">
                <a16:creationId xmlns:a16="http://schemas.microsoft.com/office/drawing/2014/main" id="{4F1CB199-C5DF-4158-A27C-F97C027CBB46}"/>
              </a:ext>
            </a:extLst>
          </p:cNvPr>
          <p:cNvSpPr>
            <a:spLocks noGrp="1"/>
          </p:cNvSpPr>
          <p:nvPr>
            <p:ph type="body" sz="quarter" idx="12"/>
          </p:nvPr>
        </p:nvSpPr>
        <p:spPr>
          <a:xfrm>
            <a:off x="276387" y="3955657"/>
            <a:ext cx="11807586" cy="1827488"/>
          </a:xfrm>
        </p:spPr>
        <p:txBody>
          <a:bodyPr/>
          <a:lstStyle/>
          <a:p>
            <a:r>
              <a:rPr lang="sv-SE" sz="2800" dirty="0"/>
              <a:t>Trey Talbott			Mike McKechney			Anthony Martin</a:t>
            </a:r>
          </a:p>
          <a:p>
            <a:r>
              <a:rPr lang="sv-SE" sz="2000" dirty="0">
                <a:hlinkClick r:id="rId3"/>
              </a:rPr>
              <a:t>trey.talbott@microsoft.com</a:t>
            </a:r>
            <a:r>
              <a:rPr lang="sv-SE" sz="2000" dirty="0"/>
              <a:t>	</a:t>
            </a:r>
            <a:r>
              <a:rPr lang="sv-SE" sz="2000" dirty="0">
                <a:hlinkClick r:id="rId4"/>
              </a:rPr>
              <a:t>michael.mckechney@microsoft.com</a:t>
            </a:r>
            <a:r>
              <a:rPr lang="sv-SE" sz="2000" dirty="0"/>
              <a:t>	</a:t>
            </a:r>
            <a:r>
              <a:rPr lang="sv-SE" sz="2000" dirty="0">
                <a:hlinkClick r:id="rId5"/>
              </a:rPr>
              <a:t>anthma@microsoft.com</a:t>
            </a:r>
            <a:endParaRPr lang="sv-SE" sz="2000" dirty="0"/>
          </a:p>
          <a:p>
            <a:r>
              <a:rPr lang="sv-SE" sz="2400" dirty="0"/>
              <a:t>@treytalbott			@mmckechney			@SQLMartini</a:t>
            </a:r>
          </a:p>
          <a:p>
            <a:endParaRPr lang="en-US" dirty="0"/>
          </a:p>
        </p:txBody>
      </p:sp>
      <p:sp>
        <p:nvSpPr>
          <p:cNvPr id="4" name="Text Placeholder 3">
            <a:extLst>
              <a:ext uri="{FF2B5EF4-FFF2-40B4-BE49-F238E27FC236}">
                <a16:creationId xmlns:a16="http://schemas.microsoft.com/office/drawing/2014/main" id="{CC847566-E3DC-4CF5-A4CE-4E96BA10DBD2}"/>
              </a:ext>
            </a:extLst>
          </p:cNvPr>
          <p:cNvSpPr>
            <a:spLocks noGrp="1"/>
          </p:cNvSpPr>
          <p:nvPr>
            <p:ph type="body" sz="quarter" idx="13"/>
          </p:nvPr>
        </p:nvSpPr>
        <p:spPr>
          <a:xfrm>
            <a:off x="7759495" y="295213"/>
            <a:ext cx="4403325" cy="910761"/>
          </a:xfrm>
        </p:spPr>
        <p:txBody>
          <a:bodyPr/>
          <a:lstStyle/>
          <a:p>
            <a:r>
              <a:rPr lang="en-US" dirty="0"/>
              <a:t>aka.ms/</a:t>
            </a:r>
            <a:r>
              <a:rPr lang="en-US" dirty="0" err="1"/>
              <a:t>RocAzure</a:t>
            </a:r>
            <a:r>
              <a:rPr lang="en-US" dirty="0"/>
              <a:t> </a:t>
            </a:r>
          </a:p>
          <a:p>
            <a:r>
              <a:rPr lang="en-US" dirty="0"/>
              <a:t>April 2020</a:t>
            </a:r>
          </a:p>
        </p:txBody>
      </p:sp>
    </p:spTree>
    <p:extLst>
      <p:ext uri="{BB962C8B-B14F-4D97-AF65-F5344CB8AC3E}">
        <p14:creationId xmlns:p14="http://schemas.microsoft.com/office/powerpoint/2010/main" val="178032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6563-BA44-4553-BB8C-642BE008186A}"/>
              </a:ext>
            </a:extLst>
          </p:cNvPr>
          <p:cNvSpPr>
            <a:spLocks noGrp="1"/>
          </p:cNvSpPr>
          <p:nvPr>
            <p:ph type="title"/>
          </p:nvPr>
        </p:nvSpPr>
        <p:spPr/>
        <p:txBody>
          <a:bodyPr/>
          <a:lstStyle/>
          <a:p>
            <a:r>
              <a:rPr lang="en-US" dirty="0"/>
              <a:t>Why Windows Virtual Desktop now?</a:t>
            </a:r>
          </a:p>
        </p:txBody>
      </p:sp>
      <p:pic>
        <p:nvPicPr>
          <p:cNvPr id="23" name="Picture Placeholder 22" descr="A person sitting in a room&#10;&#10;Description automatically generated">
            <a:extLst>
              <a:ext uri="{FF2B5EF4-FFF2-40B4-BE49-F238E27FC236}">
                <a16:creationId xmlns:a16="http://schemas.microsoft.com/office/drawing/2014/main" id="{89676DC9-F061-4655-BB3D-DECFBD6BB5E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p:pic>
      <p:sp>
        <p:nvSpPr>
          <p:cNvPr id="32" name="TextBox 31">
            <a:extLst>
              <a:ext uri="{FF2B5EF4-FFF2-40B4-BE49-F238E27FC236}">
                <a16:creationId xmlns:a16="http://schemas.microsoft.com/office/drawing/2014/main" id="{C4C776CA-9000-4A0F-8850-61A277EC74CB}"/>
              </a:ext>
            </a:extLst>
          </p:cNvPr>
          <p:cNvSpPr txBox="1"/>
          <p:nvPr/>
        </p:nvSpPr>
        <p:spPr>
          <a:xfrm>
            <a:off x="1" y="5257800"/>
            <a:ext cx="1243647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We all started working from home overnight!</a:t>
            </a:r>
          </a:p>
        </p:txBody>
      </p:sp>
      <p:pic>
        <p:nvPicPr>
          <p:cNvPr id="6" name="Picture Placeholder 5" descr="A dog lying on a rug&#10;&#10;Description automatically generated">
            <a:extLst>
              <a:ext uri="{FF2B5EF4-FFF2-40B4-BE49-F238E27FC236}">
                <a16:creationId xmlns:a16="http://schemas.microsoft.com/office/drawing/2014/main" id="{2BE5A5D1-CD18-4337-8ACD-BA4EB5B7FD38}"/>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pic>
        <p:nvPicPr>
          <p:cNvPr id="10" name="Picture Placeholder 9" descr="A person sitting next to a window&#10;&#10;Description automatically generated">
            <a:extLst>
              <a:ext uri="{FF2B5EF4-FFF2-40B4-BE49-F238E27FC236}">
                <a16:creationId xmlns:a16="http://schemas.microsoft.com/office/drawing/2014/main" id="{A36854AD-018E-4F46-813E-E46FFCCEDFD4}"/>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3943743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935ACCD9-B17D-45D2-9095-DFDA5BF54CE5}"/>
              </a:ext>
            </a:extLst>
          </p:cNvPr>
          <p:cNvGraphicFramePr>
            <a:graphicFrameLocks noChangeAspect="1"/>
          </p:cNvGraphicFramePr>
          <p:nvPr>
            <p:custDataLst>
              <p:tags r:id="rId2"/>
            </p:custDataLst>
            <p:extLst>
              <p:ext uri="{D42A27DB-BD31-4B8C-83A1-F6EECF244321}">
                <p14:modId xmlns:p14="http://schemas.microsoft.com/office/powerpoint/2010/main" val="2900279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6" imgW="425" imgH="424" progId="TCLayout.ActiveDocument.1">
                  <p:embed/>
                </p:oleObj>
              </mc:Choice>
              <mc:Fallback>
                <p:oleObj name="think-cell Slide" r:id="rId6" imgW="425" imgH="424" progId="TCLayout.ActiveDocument.1">
                  <p:embed/>
                  <p:pic>
                    <p:nvPicPr>
                      <p:cNvPr id="37" name="Object 36" hidden="1">
                        <a:extLst>
                          <a:ext uri="{FF2B5EF4-FFF2-40B4-BE49-F238E27FC236}">
                            <a16:creationId xmlns:a16="http://schemas.microsoft.com/office/drawing/2014/main" id="{935ACCD9-B17D-45D2-9095-DFDA5BF54CE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A02D6CD8-2632-46DC-96AD-28F108B87A33}"/>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Virtualization scenarios </a:t>
            </a:r>
          </a:p>
        </p:txBody>
      </p:sp>
      <p:grpSp>
        <p:nvGrpSpPr>
          <p:cNvPr id="45" name="Group 44">
            <a:extLst>
              <a:ext uri="{FF2B5EF4-FFF2-40B4-BE49-F238E27FC236}">
                <a16:creationId xmlns:a16="http://schemas.microsoft.com/office/drawing/2014/main" id="{1280153B-FA7F-4531-9821-B9AC01704FCD}"/>
              </a:ext>
            </a:extLst>
          </p:cNvPr>
          <p:cNvGrpSpPr/>
          <p:nvPr/>
        </p:nvGrpSpPr>
        <p:grpSpPr>
          <a:xfrm>
            <a:off x="589378" y="1377188"/>
            <a:ext cx="2392582" cy="2392576"/>
            <a:chOff x="528418" y="1377188"/>
            <a:chExt cx="2392582" cy="2392576"/>
          </a:xfrm>
        </p:grpSpPr>
        <p:pic>
          <p:nvPicPr>
            <p:cNvPr id="38" name="Picture 37">
              <a:extLst>
                <a:ext uri="{FF2B5EF4-FFF2-40B4-BE49-F238E27FC236}">
                  <a16:creationId xmlns:a16="http://schemas.microsoft.com/office/drawing/2014/main" id="{42ACA26F-54EC-4D3B-863F-7CAC418FC3EE}"/>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806933" y="1683720"/>
              <a:ext cx="1779513" cy="1779512"/>
            </a:xfrm>
            <a:custGeom>
              <a:avLst/>
              <a:gdLst>
                <a:gd name="connsiteX0" fmla="*/ 889757 w 1779513"/>
                <a:gd name="connsiteY0" fmla="*/ 0 h 1779512"/>
                <a:gd name="connsiteX1" fmla="*/ 1779513 w 1779513"/>
                <a:gd name="connsiteY1" fmla="*/ 889756 h 1779512"/>
                <a:gd name="connsiteX2" fmla="*/ 889757 w 1779513"/>
                <a:gd name="connsiteY2" fmla="*/ 1779512 h 1779512"/>
                <a:gd name="connsiteX3" fmla="*/ 0 w 1779513"/>
                <a:gd name="connsiteY3" fmla="*/ 889756 h 1779512"/>
                <a:gd name="connsiteX4" fmla="*/ 889757 w 1779513"/>
                <a:gd name="connsiteY4" fmla="*/ 0 h 1779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3" h="1779512">
                  <a:moveTo>
                    <a:pt x="889757" y="0"/>
                  </a:moveTo>
                  <a:cubicBezTo>
                    <a:pt x="1381155" y="0"/>
                    <a:pt x="1779513" y="398358"/>
                    <a:pt x="1779513" y="889756"/>
                  </a:cubicBezTo>
                  <a:cubicBezTo>
                    <a:pt x="1779513" y="1381154"/>
                    <a:pt x="1381155" y="1779512"/>
                    <a:pt x="889757" y="1779512"/>
                  </a:cubicBezTo>
                  <a:cubicBezTo>
                    <a:pt x="398358" y="1779512"/>
                    <a:pt x="0" y="1381154"/>
                    <a:pt x="0" y="889756"/>
                  </a:cubicBezTo>
                  <a:cubicBezTo>
                    <a:pt x="0" y="398358"/>
                    <a:pt x="398358" y="0"/>
                    <a:pt x="889757" y="0"/>
                  </a:cubicBezTo>
                  <a:close/>
                </a:path>
              </a:pathLst>
            </a:custGeom>
          </p:spPr>
        </p:pic>
        <p:sp>
          <p:nvSpPr>
            <p:cNvPr id="25" name="Arc 24">
              <a:extLst>
                <a:ext uri="{FF2B5EF4-FFF2-40B4-BE49-F238E27FC236}">
                  <a16:creationId xmlns:a16="http://schemas.microsoft.com/office/drawing/2014/main" id="{C25955E0-4DD0-48BC-9714-9674D5C6C457}"/>
                </a:ext>
              </a:extLst>
            </p:cNvPr>
            <p:cNvSpPr/>
            <p:nvPr/>
          </p:nvSpPr>
          <p:spPr bwMode="auto">
            <a:xfrm>
              <a:off x="52841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Arc 25">
              <a:extLst>
                <a:ext uri="{FF2B5EF4-FFF2-40B4-BE49-F238E27FC236}">
                  <a16:creationId xmlns:a16="http://schemas.microsoft.com/office/drawing/2014/main" id="{3C829ACE-5952-428F-AADD-5BBC84DB7022}"/>
                </a:ext>
              </a:extLst>
            </p:cNvPr>
            <p:cNvSpPr/>
            <p:nvPr/>
          </p:nvSpPr>
          <p:spPr bwMode="auto">
            <a:xfrm>
              <a:off x="671692" y="1520461"/>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30AB3211-A9F6-4D03-93B3-DE8A75AA906F}"/>
              </a:ext>
            </a:extLst>
          </p:cNvPr>
          <p:cNvGrpSpPr/>
          <p:nvPr/>
        </p:nvGrpSpPr>
        <p:grpSpPr>
          <a:xfrm>
            <a:off x="556358" y="3962001"/>
            <a:ext cx="2458622" cy="2334602"/>
            <a:chOff x="556358" y="3962001"/>
            <a:chExt cx="2458622" cy="2334602"/>
          </a:xfrm>
        </p:grpSpPr>
        <p:sp>
          <p:nvSpPr>
            <p:cNvPr id="49" name="Rectangle 48">
              <a:extLst>
                <a:ext uri="{FF2B5EF4-FFF2-40B4-BE49-F238E27FC236}">
                  <a16:creationId xmlns:a16="http://schemas.microsoft.com/office/drawing/2014/main" id="{06DE3A2F-0E94-46B5-A0F3-10CB6FF23CFC}"/>
                </a:ext>
              </a:extLst>
            </p:cNvPr>
            <p:cNvSpPr/>
            <p:nvPr/>
          </p:nvSpPr>
          <p:spPr bwMode="auto">
            <a:xfrm>
              <a:off x="923932" y="3962001"/>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Security </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and regulation</a:t>
              </a:r>
            </a:p>
          </p:txBody>
        </p:sp>
        <p:sp>
          <p:nvSpPr>
            <p:cNvPr id="50" name="Rectangle 49">
              <a:extLst>
                <a:ext uri="{FF2B5EF4-FFF2-40B4-BE49-F238E27FC236}">
                  <a16:creationId xmlns:a16="http://schemas.microsoft.com/office/drawing/2014/main" id="{39DB39E6-A1B8-4F2A-A765-9F88D511BCED}"/>
                </a:ext>
              </a:extLst>
            </p:cNvPr>
            <p:cNvSpPr/>
            <p:nvPr/>
          </p:nvSpPr>
          <p:spPr bwMode="auto">
            <a:xfrm>
              <a:off x="556358" y="4746170"/>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Financial Services</a:t>
              </a:r>
            </a:p>
            <a:p>
              <a:pPr algn="ctr" defTabSz="932060">
                <a:spcBef>
                  <a:spcPts val="1198"/>
                </a:spcBef>
                <a:defRPr/>
              </a:pPr>
              <a:r>
                <a:rPr lang="en-US" sz="1600" dirty="0">
                  <a:cs typeface="Segoe UI Semilight" panose="020B0402040204020203" pitchFamily="34" charset="0"/>
                </a:rPr>
                <a:t>Healthcare</a:t>
              </a:r>
            </a:p>
            <a:p>
              <a:pPr algn="ctr" defTabSz="932060">
                <a:spcBef>
                  <a:spcPts val="1198"/>
                </a:spcBef>
                <a:defRPr/>
              </a:pPr>
              <a:r>
                <a:rPr lang="en-US" sz="1600" dirty="0">
                  <a:cs typeface="Segoe UI Semilight" panose="020B0402040204020203" pitchFamily="34" charset="0"/>
                </a:rPr>
                <a:t>Government</a:t>
              </a:r>
            </a:p>
          </p:txBody>
        </p:sp>
      </p:grpSp>
      <p:grpSp>
        <p:nvGrpSpPr>
          <p:cNvPr id="46" name="Group 45">
            <a:extLst>
              <a:ext uri="{FF2B5EF4-FFF2-40B4-BE49-F238E27FC236}">
                <a16:creationId xmlns:a16="http://schemas.microsoft.com/office/drawing/2014/main" id="{D177ADB9-B834-4BBB-AD8F-45D6F393C8C0}"/>
              </a:ext>
            </a:extLst>
          </p:cNvPr>
          <p:cNvGrpSpPr/>
          <p:nvPr/>
        </p:nvGrpSpPr>
        <p:grpSpPr>
          <a:xfrm>
            <a:off x="3605840" y="1377188"/>
            <a:ext cx="2392582" cy="2392576"/>
            <a:chOff x="3554193" y="1377188"/>
            <a:chExt cx="2392582" cy="2392576"/>
          </a:xfrm>
        </p:grpSpPr>
        <p:pic>
          <p:nvPicPr>
            <p:cNvPr id="40" name="Picture 39">
              <a:extLst>
                <a:ext uri="{FF2B5EF4-FFF2-40B4-BE49-F238E27FC236}">
                  <a16:creationId xmlns:a16="http://schemas.microsoft.com/office/drawing/2014/main" id="{F75ED583-90B3-4D1E-870D-F3B4C60F1C8B}"/>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382995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7" name="Arc 26">
              <a:extLst>
                <a:ext uri="{FF2B5EF4-FFF2-40B4-BE49-F238E27FC236}">
                  <a16:creationId xmlns:a16="http://schemas.microsoft.com/office/drawing/2014/main" id="{2D81C4A1-4E32-4DA0-9D91-9E53D66B4D74}"/>
                </a:ext>
              </a:extLst>
            </p:cNvPr>
            <p:cNvSpPr/>
            <p:nvPr/>
          </p:nvSpPr>
          <p:spPr bwMode="auto">
            <a:xfrm>
              <a:off x="355419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 name="Arc 27">
              <a:extLst>
                <a:ext uri="{FF2B5EF4-FFF2-40B4-BE49-F238E27FC236}">
                  <a16:creationId xmlns:a16="http://schemas.microsoft.com/office/drawing/2014/main" id="{9CC03CA3-C388-4A82-9A49-F47EE1A8936E}"/>
                </a:ext>
              </a:extLst>
            </p:cNvPr>
            <p:cNvSpPr/>
            <p:nvPr/>
          </p:nvSpPr>
          <p:spPr bwMode="auto">
            <a:xfrm>
              <a:off x="369746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62BF4371-47EB-4860-9405-89D8918A73EC}"/>
              </a:ext>
            </a:extLst>
          </p:cNvPr>
          <p:cNvGrpSpPr/>
          <p:nvPr/>
        </p:nvGrpSpPr>
        <p:grpSpPr>
          <a:xfrm>
            <a:off x="3572820" y="3962000"/>
            <a:ext cx="2458622" cy="2334602"/>
            <a:chOff x="3572820" y="3962000"/>
            <a:chExt cx="2458622" cy="2334602"/>
          </a:xfrm>
        </p:grpSpPr>
        <p:sp>
          <p:nvSpPr>
            <p:cNvPr id="51" name="Rectangle 50">
              <a:extLst>
                <a:ext uri="{FF2B5EF4-FFF2-40B4-BE49-F238E27FC236}">
                  <a16:creationId xmlns:a16="http://schemas.microsoft.com/office/drawing/2014/main" id="{1E034119-459D-4A04-B3D0-57C38345821D}"/>
                </a:ext>
              </a:extLst>
            </p:cNvPr>
            <p:cNvSpPr/>
            <p:nvPr/>
          </p:nvSpPr>
          <p:spPr bwMode="auto">
            <a:xfrm>
              <a:off x="3940394" y="3962000"/>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Elastic</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workforce</a:t>
              </a:r>
            </a:p>
          </p:txBody>
        </p:sp>
        <p:sp>
          <p:nvSpPr>
            <p:cNvPr id="52" name="Rectangle 51">
              <a:extLst>
                <a:ext uri="{FF2B5EF4-FFF2-40B4-BE49-F238E27FC236}">
                  <a16:creationId xmlns:a16="http://schemas.microsoft.com/office/drawing/2014/main" id="{CB788684-1F38-4558-90FA-D4EA92EB320B}"/>
                </a:ext>
              </a:extLst>
            </p:cNvPr>
            <p:cNvSpPr/>
            <p:nvPr/>
          </p:nvSpPr>
          <p:spPr bwMode="auto">
            <a:xfrm>
              <a:off x="3572820" y="4746169"/>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Mergers and acquisition</a:t>
              </a:r>
            </a:p>
            <a:p>
              <a:pPr algn="ctr" defTabSz="932060">
                <a:spcBef>
                  <a:spcPts val="1198"/>
                </a:spcBef>
                <a:defRPr/>
              </a:pPr>
              <a:r>
                <a:rPr lang="en-US" sz="1600" dirty="0">
                  <a:cs typeface="Segoe UI Semilight" panose="020B0402040204020203" pitchFamily="34" charset="0"/>
                </a:rPr>
                <a:t>Short term employees</a:t>
              </a:r>
            </a:p>
            <a:p>
              <a:pPr algn="ctr" defTabSz="932060">
                <a:spcBef>
                  <a:spcPts val="1198"/>
                </a:spcBef>
                <a:defRPr/>
              </a:pPr>
              <a:r>
                <a:rPr lang="en-US" sz="1600" dirty="0">
                  <a:cs typeface="Segoe UI Semilight" panose="020B0402040204020203" pitchFamily="34" charset="0"/>
                </a:rPr>
                <a:t>Contractor</a:t>
              </a:r>
              <a:br>
                <a:rPr lang="en-US" sz="1600" dirty="0">
                  <a:cs typeface="Segoe UI Semilight" panose="020B0402040204020203" pitchFamily="34" charset="0"/>
                </a:rPr>
              </a:br>
              <a:r>
                <a:rPr lang="en-US" sz="1600" dirty="0">
                  <a:cs typeface="Segoe UI Semilight" panose="020B0402040204020203" pitchFamily="34" charset="0"/>
                </a:rPr>
                <a:t>and partner access</a:t>
              </a:r>
            </a:p>
          </p:txBody>
        </p:sp>
      </p:grpSp>
      <p:grpSp>
        <p:nvGrpSpPr>
          <p:cNvPr id="47" name="Group 46">
            <a:extLst>
              <a:ext uri="{FF2B5EF4-FFF2-40B4-BE49-F238E27FC236}">
                <a16:creationId xmlns:a16="http://schemas.microsoft.com/office/drawing/2014/main" id="{28DCADDF-02EF-40E2-B4E0-91044894024E}"/>
              </a:ext>
            </a:extLst>
          </p:cNvPr>
          <p:cNvGrpSpPr/>
          <p:nvPr/>
        </p:nvGrpSpPr>
        <p:grpSpPr>
          <a:xfrm>
            <a:off x="6622302" y="1377188"/>
            <a:ext cx="2392582" cy="2392576"/>
            <a:chOff x="6579968" y="1377188"/>
            <a:chExt cx="2392582" cy="2392576"/>
          </a:xfrm>
        </p:grpSpPr>
        <p:pic>
          <p:nvPicPr>
            <p:cNvPr id="42" name="Picture 41" descr="A person sitting on a bench in front of a window&#10;&#10;Description generated with high confidence">
              <a:extLst>
                <a:ext uri="{FF2B5EF4-FFF2-40B4-BE49-F238E27FC236}">
                  <a16:creationId xmlns:a16="http://schemas.microsoft.com/office/drawing/2014/main" id="{C29DA5D9-650E-4BDB-BD99-52FE34F4D17B}"/>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6855734"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5" y="0"/>
                    <a:pt x="1779512" y="398358"/>
                    <a:pt x="1779512" y="889756"/>
                  </a:cubicBezTo>
                  <a:cubicBezTo>
                    <a:pt x="1779512" y="1381154"/>
                    <a:pt x="1381155" y="1779511"/>
                    <a:pt x="889756" y="1779511"/>
                  </a:cubicBezTo>
                  <a:cubicBezTo>
                    <a:pt x="398359" y="1779511"/>
                    <a:pt x="0" y="1381154"/>
                    <a:pt x="0" y="889756"/>
                  </a:cubicBezTo>
                  <a:cubicBezTo>
                    <a:pt x="0" y="398358"/>
                    <a:pt x="398359" y="0"/>
                    <a:pt x="889756" y="0"/>
                  </a:cubicBezTo>
                  <a:close/>
                </a:path>
              </a:pathLst>
            </a:custGeom>
          </p:spPr>
        </p:pic>
        <p:sp>
          <p:nvSpPr>
            <p:cNvPr id="29" name="Arc 28">
              <a:extLst>
                <a:ext uri="{FF2B5EF4-FFF2-40B4-BE49-F238E27FC236}">
                  <a16:creationId xmlns:a16="http://schemas.microsoft.com/office/drawing/2014/main" id="{9D4A6AC9-F20E-46B6-9BAF-B7A5B08E0AEC}"/>
                </a:ext>
              </a:extLst>
            </p:cNvPr>
            <p:cNvSpPr/>
            <p:nvPr/>
          </p:nvSpPr>
          <p:spPr bwMode="auto">
            <a:xfrm>
              <a:off x="6579968"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Arc 29">
              <a:extLst>
                <a:ext uri="{FF2B5EF4-FFF2-40B4-BE49-F238E27FC236}">
                  <a16:creationId xmlns:a16="http://schemas.microsoft.com/office/drawing/2014/main" id="{77886E04-9870-4F51-82DC-5298B65971ED}"/>
                </a:ext>
              </a:extLst>
            </p:cNvPr>
            <p:cNvSpPr/>
            <p:nvPr/>
          </p:nvSpPr>
          <p:spPr bwMode="auto">
            <a:xfrm>
              <a:off x="6723242"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DD65EBAE-74BA-49F8-838C-929E17FE0B3C}"/>
              </a:ext>
            </a:extLst>
          </p:cNvPr>
          <p:cNvGrpSpPr/>
          <p:nvPr/>
        </p:nvGrpSpPr>
        <p:grpSpPr>
          <a:xfrm>
            <a:off x="6589282" y="3959403"/>
            <a:ext cx="2458622" cy="2334602"/>
            <a:chOff x="6589282" y="3959403"/>
            <a:chExt cx="2458622" cy="2334602"/>
          </a:xfrm>
        </p:grpSpPr>
        <p:sp>
          <p:nvSpPr>
            <p:cNvPr id="53" name="Rectangle 52">
              <a:extLst>
                <a:ext uri="{FF2B5EF4-FFF2-40B4-BE49-F238E27FC236}">
                  <a16:creationId xmlns:a16="http://schemas.microsoft.com/office/drawing/2014/main" id="{A2C66C25-9473-4A6A-8085-89B32978CC06}"/>
                </a:ext>
              </a:extLst>
            </p:cNvPr>
            <p:cNvSpPr/>
            <p:nvPr/>
          </p:nvSpPr>
          <p:spPr bwMode="auto">
            <a:xfrm>
              <a:off x="6956856"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Specific</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employees</a:t>
              </a:r>
            </a:p>
          </p:txBody>
        </p:sp>
        <p:sp>
          <p:nvSpPr>
            <p:cNvPr id="54" name="Rectangle 53">
              <a:extLst>
                <a:ext uri="{FF2B5EF4-FFF2-40B4-BE49-F238E27FC236}">
                  <a16:creationId xmlns:a16="http://schemas.microsoft.com/office/drawing/2014/main" id="{4515FD59-0AAC-475F-B767-EF2279471D5D}"/>
                </a:ext>
              </a:extLst>
            </p:cNvPr>
            <p:cNvSpPr/>
            <p:nvPr/>
          </p:nvSpPr>
          <p:spPr bwMode="auto">
            <a:xfrm>
              <a:off x="6589282"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BYOD and mobile</a:t>
              </a:r>
            </a:p>
            <a:p>
              <a:pPr algn="ctr" defTabSz="932060">
                <a:spcBef>
                  <a:spcPts val="1198"/>
                </a:spcBef>
                <a:defRPr/>
              </a:pPr>
              <a:r>
                <a:rPr lang="en-US" sz="1600" dirty="0">
                  <a:cs typeface="Segoe UI Semilight" panose="020B0402040204020203" pitchFamily="34" charset="0"/>
                </a:rPr>
                <a:t>Call centers</a:t>
              </a:r>
            </a:p>
            <a:p>
              <a:pPr algn="ctr" defTabSz="932060">
                <a:spcBef>
                  <a:spcPts val="1198"/>
                </a:spcBef>
                <a:defRPr/>
              </a:pPr>
              <a:r>
                <a:rPr lang="en-US" sz="1600" dirty="0">
                  <a:cs typeface="Segoe UI Semilight" panose="020B0402040204020203" pitchFamily="34" charset="0"/>
                </a:rPr>
                <a:t>Branch workers</a:t>
              </a:r>
            </a:p>
          </p:txBody>
        </p:sp>
      </p:grpSp>
      <p:grpSp>
        <p:nvGrpSpPr>
          <p:cNvPr id="48" name="Group 47">
            <a:extLst>
              <a:ext uri="{FF2B5EF4-FFF2-40B4-BE49-F238E27FC236}">
                <a16:creationId xmlns:a16="http://schemas.microsoft.com/office/drawing/2014/main" id="{6B573E0A-EE3D-426E-BD2A-BE06FADDD373}"/>
              </a:ext>
            </a:extLst>
          </p:cNvPr>
          <p:cNvGrpSpPr/>
          <p:nvPr/>
        </p:nvGrpSpPr>
        <p:grpSpPr>
          <a:xfrm>
            <a:off x="9638763" y="1377188"/>
            <a:ext cx="2392582" cy="2392576"/>
            <a:chOff x="9605743" y="1377188"/>
            <a:chExt cx="2392582" cy="2392576"/>
          </a:xfrm>
        </p:grpSpPr>
        <p:pic>
          <p:nvPicPr>
            <p:cNvPr id="44" name="Picture 43" descr="A person standing in a kitchen&#10;&#10;Description generated with high confidence">
              <a:extLst>
                <a:ext uri="{FF2B5EF4-FFF2-40B4-BE49-F238E27FC236}">
                  <a16:creationId xmlns:a16="http://schemas.microsoft.com/office/drawing/2014/main" id="{D8844DFA-7CF8-45B2-B3EB-258B3C04380A}"/>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9881509" y="1683720"/>
              <a:ext cx="1779512" cy="1779511"/>
            </a:xfrm>
            <a:custGeom>
              <a:avLst/>
              <a:gdLst>
                <a:gd name="connsiteX0" fmla="*/ 889756 w 1779512"/>
                <a:gd name="connsiteY0" fmla="*/ 0 h 1779511"/>
                <a:gd name="connsiteX1" fmla="*/ 1779512 w 1779512"/>
                <a:gd name="connsiteY1" fmla="*/ 889756 h 1779511"/>
                <a:gd name="connsiteX2" fmla="*/ 889756 w 1779512"/>
                <a:gd name="connsiteY2" fmla="*/ 1779511 h 1779511"/>
                <a:gd name="connsiteX3" fmla="*/ 0 w 1779512"/>
                <a:gd name="connsiteY3" fmla="*/ 889756 h 1779511"/>
                <a:gd name="connsiteX4" fmla="*/ 889756 w 1779512"/>
                <a:gd name="connsiteY4" fmla="*/ 0 h 1779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512" h="1779511">
                  <a:moveTo>
                    <a:pt x="889756" y="0"/>
                  </a:moveTo>
                  <a:cubicBezTo>
                    <a:pt x="1381154" y="0"/>
                    <a:pt x="1779512" y="398358"/>
                    <a:pt x="1779512" y="889756"/>
                  </a:cubicBezTo>
                  <a:cubicBezTo>
                    <a:pt x="1779512" y="1381154"/>
                    <a:pt x="1381154" y="1779511"/>
                    <a:pt x="889756" y="1779511"/>
                  </a:cubicBezTo>
                  <a:cubicBezTo>
                    <a:pt x="398358" y="1779511"/>
                    <a:pt x="0" y="1381154"/>
                    <a:pt x="0" y="889756"/>
                  </a:cubicBezTo>
                  <a:cubicBezTo>
                    <a:pt x="0" y="398358"/>
                    <a:pt x="398358" y="0"/>
                    <a:pt x="889756" y="0"/>
                  </a:cubicBezTo>
                  <a:close/>
                </a:path>
              </a:pathLst>
            </a:custGeom>
          </p:spPr>
        </p:pic>
        <p:sp>
          <p:nvSpPr>
            <p:cNvPr id="31" name="Arc 30">
              <a:extLst>
                <a:ext uri="{FF2B5EF4-FFF2-40B4-BE49-F238E27FC236}">
                  <a16:creationId xmlns:a16="http://schemas.microsoft.com/office/drawing/2014/main" id="{EA37FF08-E540-4615-82DF-FEC97EE40068}"/>
                </a:ext>
              </a:extLst>
            </p:cNvPr>
            <p:cNvSpPr/>
            <p:nvPr/>
          </p:nvSpPr>
          <p:spPr bwMode="auto">
            <a:xfrm>
              <a:off x="9605743" y="1377188"/>
              <a:ext cx="2392582" cy="2392576"/>
            </a:xfrm>
            <a:prstGeom prst="arc">
              <a:avLst>
                <a:gd name="adj1" fmla="val 5831787"/>
                <a:gd name="adj2" fmla="val 0"/>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32" name="Arc 31">
              <a:extLst>
                <a:ext uri="{FF2B5EF4-FFF2-40B4-BE49-F238E27FC236}">
                  <a16:creationId xmlns:a16="http://schemas.microsoft.com/office/drawing/2014/main" id="{BAFC053A-2158-4A99-A96A-BF2DE2849E95}"/>
                </a:ext>
              </a:extLst>
            </p:cNvPr>
            <p:cNvSpPr/>
            <p:nvPr/>
          </p:nvSpPr>
          <p:spPr bwMode="auto">
            <a:xfrm>
              <a:off x="9749017" y="1520462"/>
              <a:ext cx="2106035" cy="2106029"/>
            </a:xfrm>
            <a:prstGeom prst="arc">
              <a:avLst>
                <a:gd name="adj1" fmla="val 15932152"/>
                <a:gd name="adj2" fmla="val 8858699"/>
              </a:avLst>
            </a:prstGeom>
            <a:noFill/>
            <a:ln w="3175">
              <a:solidFill>
                <a:schemeClr val="bg1">
                  <a:lumMod val="85000"/>
                </a:schemeClr>
              </a:solidFill>
              <a:headEnd type="oval" w="sm" len="sm"/>
              <a:tailEnd type="oval" w="sm" len="sm"/>
            </a:ln>
          </p:spPr>
          <p:txBody>
            <a:bodyPr wrap="square" lIns="179285" tIns="143428" rIns="179285" bIns="143428" rtlCol="0">
              <a:no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D267E936-8ED3-4DCA-AA0A-7FA0B18017C3}"/>
              </a:ext>
            </a:extLst>
          </p:cNvPr>
          <p:cNvGrpSpPr/>
          <p:nvPr/>
        </p:nvGrpSpPr>
        <p:grpSpPr>
          <a:xfrm>
            <a:off x="9605743" y="3959403"/>
            <a:ext cx="2458622" cy="2334602"/>
            <a:chOff x="9605743" y="3959403"/>
            <a:chExt cx="2458622" cy="2334602"/>
          </a:xfrm>
        </p:grpSpPr>
        <p:sp>
          <p:nvSpPr>
            <p:cNvPr id="55" name="Rectangle 54">
              <a:extLst>
                <a:ext uri="{FF2B5EF4-FFF2-40B4-BE49-F238E27FC236}">
                  <a16:creationId xmlns:a16="http://schemas.microsoft.com/office/drawing/2014/main" id="{FB4D8C01-3E1A-49C6-8E01-38109AA9B175}"/>
                </a:ext>
              </a:extLst>
            </p:cNvPr>
            <p:cNvSpPr/>
            <p:nvPr/>
          </p:nvSpPr>
          <p:spPr bwMode="auto">
            <a:xfrm>
              <a:off x="9973317" y="3959403"/>
              <a:ext cx="1723474" cy="68952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Specialized </a:t>
              </a:r>
            </a:p>
            <a:p>
              <a:pPr lvl="0" algn="ctr"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workloads</a:t>
              </a:r>
            </a:p>
          </p:txBody>
        </p:sp>
        <p:sp>
          <p:nvSpPr>
            <p:cNvPr id="56" name="Rectangle 55">
              <a:extLst>
                <a:ext uri="{FF2B5EF4-FFF2-40B4-BE49-F238E27FC236}">
                  <a16:creationId xmlns:a16="http://schemas.microsoft.com/office/drawing/2014/main" id="{3A82C839-5D13-41CA-9393-E3F087DBC94A}"/>
                </a:ext>
              </a:extLst>
            </p:cNvPr>
            <p:cNvSpPr/>
            <p:nvPr/>
          </p:nvSpPr>
          <p:spPr bwMode="auto">
            <a:xfrm>
              <a:off x="9605743" y="4743572"/>
              <a:ext cx="2458622" cy="155043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algn="ctr" defTabSz="932060">
                <a:spcBef>
                  <a:spcPts val="1198"/>
                </a:spcBef>
                <a:defRPr/>
              </a:pPr>
              <a:r>
                <a:rPr lang="en-US" sz="1600" dirty="0">
                  <a:cs typeface="Segoe UI Semilight" panose="020B0402040204020203" pitchFamily="34" charset="0"/>
                </a:rPr>
                <a:t>Design and engineering</a:t>
              </a:r>
            </a:p>
            <a:p>
              <a:pPr algn="ctr" defTabSz="932060">
                <a:spcBef>
                  <a:spcPts val="1198"/>
                </a:spcBef>
                <a:defRPr/>
              </a:pPr>
              <a:r>
                <a:rPr lang="en-US" sz="1600" dirty="0">
                  <a:cs typeface="Segoe UI Semilight" panose="020B0402040204020203" pitchFamily="34" charset="0"/>
                </a:rPr>
                <a:t>Legacy apps</a:t>
              </a:r>
            </a:p>
            <a:p>
              <a:pPr algn="ctr" defTabSz="932060">
                <a:spcBef>
                  <a:spcPts val="1198"/>
                </a:spcBef>
                <a:defRPr/>
              </a:pPr>
              <a:r>
                <a:rPr lang="en-US" sz="1600" dirty="0">
                  <a:cs typeface="Segoe UI Semilight" panose="020B0402040204020203" pitchFamily="34" charset="0"/>
                </a:rPr>
                <a:t>Software dev test</a:t>
              </a:r>
            </a:p>
          </p:txBody>
        </p:sp>
      </p:grpSp>
      <p:cxnSp>
        <p:nvCxnSpPr>
          <p:cNvPr id="61" name="Straight Connector 60">
            <a:extLst>
              <a:ext uri="{FF2B5EF4-FFF2-40B4-BE49-F238E27FC236}">
                <a16:creationId xmlns:a16="http://schemas.microsoft.com/office/drawing/2014/main" id="{B51714B8-75E2-4C71-B1A3-A4BF2F026109}"/>
              </a:ext>
            </a:extLst>
          </p:cNvPr>
          <p:cNvCxnSpPr>
            <a:cxnSpLocks/>
          </p:cNvCxnSpPr>
          <p:nvPr/>
        </p:nvCxnSpPr>
        <p:spPr>
          <a:xfrm>
            <a:off x="3293900" y="4316826"/>
            <a:ext cx="0" cy="1483839"/>
          </a:xfrm>
          <a:prstGeom prst="line">
            <a:avLst/>
          </a:prstGeom>
          <a:noFill/>
          <a:ln w="3175">
            <a:solidFill>
              <a:schemeClr val="bg1">
                <a:lumMod val="85000"/>
              </a:schemeClr>
            </a:solidFill>
            <a:headEnd type="oval" w="sm" len="sm"/>
            <a:tailEnd type="oval" w="sm" len="sm"/>
          </a:ln>
        </p:spPr>
      </p:cxnSp>
      <p:cxnSp>
        <p:nvCxnSpPr>
          <p:cNvPr id="62" name="Straight Connector 61">
            <a:extLst>
              <a:ext uri="{FF2B5EF4-FFF2-40B4-BE49-F238E27FC236}">
                <a16:creationId xmlns:a16="http://schemas.microsoft.com/office/drawing/2014/main" id="{853121AF-979B-4DE6-9B5C-CA58FBF3844E}"/>
              </a:ext>
            </a:extLst>
          </p:cNvPr>
          <p:cNvCxnSpPr>
            <a:cxnSpLocks/>
          </p:cNvCxnSpPr>
          <p:nvPr/>
        </p:nvCxnSpPr>
        <p:spPr>
          <a:xfrm>
            <a:off x="6310362" y="4316826"/>
            <a:ext cx="0" cy="1483839"/>
          </a:xfrm>
          <a:prstGeom prst="line">
            <a:avLst/>
          </a:prstGeom>
          <a:noFill/>
          <a:ln w="3175">
            <a:solidFill>
              <a:schemeClr val="bg1">
                <a:lumMod val="85000"/>
              </a:schemeClr>
            </a:solidFill>
            <a:headEnd type="oval" w="sm" len="sm"/>
            <a:tailEnd type="oval" w="sm" len="sm"/>
          </a:ln>
        </p:spPr>
      </p:cxnSp>
      <p:cxnSp>
        <p:nvCxnSpPr>
          <p:cNvPr id="63" name="Straight Connector 62">
            <a:extLst>
              <a:ext uri="{FF2B5EF4-FFF2-40B4-BE49-F238E27FC236}">
                <a16:creationId xmlns:a16="http://schemas.microsoft.com/office/drawing/2014/main" id="{EB6602FC-212E-43EF-BBC0-4B5F547BEA19}"/>
              </a:ext>
            </a:extLst>
          </p:cNvPr>
          <p:cNvCxnSpPr>
            <a:cxnSpLocks/>
          </p:cNvCxnSpPr>
          <p:nvPr/>
        </p:nvCxnSpPr>
        <p:spPr>
          <a:xfrm>
            <a:off x="9326824" y="4316826"/>
            <a:ext cx="0" cy="1483839"/>
          </a:xfrm>
          <a:prstGeom prst="line">
            <a:avLst/>
          </a:prstGeom>
          <a:noFill/>
          <a:ln w="3175">
            <a:solidFill>
              <a:schemeClr val="bg1">
                <a:lumMod val="85000"/>
              </a:schemeClr>
            </a:solidFill>
            <a:headEnd type="oval" w="sm" len="sm"/>
            <a:tailEnd type="oval" w="sm" len="sm"/>
          </a:ln>
        </p:spPr>
      </p:cxnSp>
    </p:spTree>
    <p:extLst>
      <p:ext uri="{BB962C8B-B14F-4D97-AF65-F5344CB8AC3E}">
        <p14:creationId xmlns:p14="http://schemas.microsoft.com/office/powerpoint/2010/main" val="3663590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2" presetClass="entr" presetSubtype="4" decel="10000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750" fill="hold"/>
                                        <p:tgtEl>
                                          <p:spTgt spid="64"/>
                                        </p:tgtEl>
                                        <p:attrNameLst>
                                          <p:attrName>ppt_x</p:attrName>
                                        </p:attrNameLst>
                                      </p:cBhvr>
                                      <p:tavLst>
                                        <p:tav tm="0">
                                          <p:val>
                                            <p:strVal val="#ppt_x"/>
                                          </p:val>
                                        </p:tav>
                                        <p:tav tm="100000">
                                          <p:val>
                                            <p:strVal val="#ppt_x"/>
                                          </p:val>
                                        </p:tav>
                                      </p:tavLst>
                                    </p:anim>
                                    <p:anim calcmode="lin" valueType="num">
                                      <p:cBhvr additive="base">
                                        <p:cTn id="20" dur="750" fill="hold"/>
                                        <p:tgtEl>
                                          <p:spTgt spid="6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5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750" fill="hold"/>
                                        <p:tgtEl>
                                          <p:spTgt spid="65"/>
                                        </p:tgtEl>
                                        <p:attrNameLst>
                                          <p:attrName>ppt_x</p:attrName>
                                        </p:attrNameLst>
                                      </p:cBhvr>
                                      <p:tavLst>
                                        <p:tav tm="0">
                                          <p:val>
                                            <p:strVal val="#ppt_x"/>
                                          </p:val>
                                        </p:tav>
                                        <p:tav tm="100000">
                                          <p:val>
                                            <p:strVal val="#ppt_x"/>
                                          </p:val>
                                        </p:tav>
                                      </p:tavLst>
                                    </p:anim>
                                    <p:anim calcmode="lin" valueType="num">
                                      <p:cBhvr additive="base">
                                        <p:cTn id="28" dur="75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5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50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750" fill="hold"/>
                                        <p:tgtEl>
                                          <p:spTgt spid="66"/>
                                        </p:tgtEl>
                                        <p:attrNameLst>
                                          <p:attrName>ppt_x</p:attrName>
                                        </p:attrNameLst>
                                      </p:cBhvr>
                                      <p:tavLst>
                                        <p:tav tm="0">
                                          <p:val>
                                            <p:strVal val="#ppt_x"/>
                                          </p:val>
                                        </p:tav>
                                        <p:tav tm="100000">
                                          <p:val>
                                            <p:strVal val="#ppt_x"/>
                                          </p:val>
                                        </p:tav>
                                      </p:tavLst>
                                    </p:anim>
                                    <p:anim calcmode="lin" valueType="num">
                                      <p:cBhvr additive="base">
                                        <p:cTn id="36" dur="750" fill="hold"/>
                                        <p:tgtEl>
                                          <p:spTgt spid="6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750" fill="hold"/>
                                        <p:tgtEl>
                                          <p:spTgt spid="67"/>
                                        </p:tgtEl>
                                        <p:attrNameLst>
                                          <p:attrName>ppt_x</p:attrName>
                                        </p:attrNameLst>
                                      </p:cBhvr>
                                      <p:tavLst>
                                        <p:tav tm="0">
                                          <p:val>
                                            <p:strVal val="#ppt_x"/>
                                          </p:val>
                                        </p:tav>
                                        <p:tav tm="100000">
                                          <p:val>
                                            <p:strVal val="#ppt_x"/>
                                          </p:val>
                                        </p:tav>
                                      </p:tavLst>
                                    </p:anim>
                                    <p:anim calcmode="lin" valueType="num">
                                      <p:cBhvr additive="base">
                                        <p:cTn id="44" dur="75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B9C5A9A-FF00-4902-8CB3-D009E8914BE8}"/>
              </a:ext>
            </a:extLst>
          </p:cNvPr>
          <p:cNvGraphicFramePr>
            <a:graphicFrameLocks noChangeAspect="1"/>
          </p:cNvGraphicFramePr>
          <p:nvPr>
            <p:custDataLst>
              <p:tags r:id="rId2"/>
            </p:custDataLst>
            <p:extLst>
              <p:ext uri="{D42A27DB-BD31-4B8C-83A1-F6EECF244321}">
                <p14:modId xmlns:p14="http://schemas.microsoft.com/office/powerpoint/2010/main" val="966071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6" imgW="425" imgH="424" progId="TCLayout.ActiveDocument.1">
                  <p:embed/>
                </p:oleObj>
              </mc:Choice>
              <mc:Fallback>
                <p:oleObj name="think-cell Slide" r:id="rId6" imgW="425" imgH="424" progId="TCLayout.ActiveDocument.1">
                  <p:embed/>
                  <p:pic>
                    <p:nvPicPr>
                      <p:cNvPr id="7" name="Object 6" hidden="1">
                        <a:extLst>
                          <a:ext uri="{FF2B5EF4-FFF2-40B4-BE49-F238E27FC236}">
                            <a16:creationId xmlns:a16="http://schemas.microsoft.com/office/drawing/2014/main" id="{9B9C5A9A-FF00-4902-8CB3-D009E8914BE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9B95C0-F3CE-4D87-B260-AEAB03FD3FB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pic>
        <p:nvPicPr>
          <p:cNvPr id="21" name="Picture Placeholder 4" descr="A person sitting at a table using a computer&#10;&#10;Description generated with very high confidence">
            <a:extLst>
              <a:ext uri="{FF2B5EF4-FFF2-40B4-BE49-F238E27FC236}">
                <a16:creationId xmlns:a16="http://schemas.microsoft.com/office/drawing/2014/main" id="{670F76C2-F942-49A9-B484-D8B597C9D6D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 y="0"/>
            <a:ext cx="12434711" cy="6994525"/>
          </a:xfrm>
          <a:prstGeom prst="rect">
            <a:avLst/>
          </a:prstGeom>
        </p:spPr>
      </p:pic>
      <p:sp>
        <p:nvSpPr>
          <p:cNvPr id="15" name="Freeform: Shape 14">
            <a:extLst>
              <a:ext uri="{FF2B5EF4-FFF2-40B4-BE49-F238E27FC236}">
                <a16:creationId xmlns:a16="http://schemas.microsoft.com/office/drawing/2014/main" id="{1C04AECF-740B-43EF-B463-3CC7D9FAFA7A}"/>
              </a:ext>
            </a:extLst>
          </p:cNvPr>
          <p:cNvSpPr/>
          <p:nvPr/>
        </p:nvSpPr>
        <p:spPr bwMode="auto">
          <a:xfrm>
            <a:off x="1" y="-1"/>
            <a:ext cx="9464039" cy="6994525"/>
          </a:xfrm>
          <a:custGeom>
            <a:avLst/>
            <a:gdLst>
              <a:gd name="connsiteX0" fmla="*/ 0 w 9464039"/>
              <a:gd name="connsiteY0" fmla="*/ 0 h 6994525"/>
              <a:gd name="connsiteX1" fmla="*/ 9464039 w 9464039"/>
              <a:gd name="connsiteY1" fmla="*/ 0 h 6994525"/>
              <a:gd name="connsiteX2" fmla="*/ 7684912 w 9464039"/>
              <a:gd name="connsiteY2" fmla="*/ 6994525 h 6994525"/>
              <a:gd name="connsiteX3" fmla="*/ 0 w 94640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9464039" h="6994525">
                <a:moveTo>
                  <a:pt x="0" y="0"/>
                </a:moveTo>
                <a:lnTo>
                  <a:pt x="9464039" y="0"/>
                </a:lnTo>
                <a:lnTo>
                  <a:pt x="7684912" y="6994525"/>
                </a:lnTo>
                <a:lnTo>
                  <a:pt x="0" y="6994525"/>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71A290DF-5747-46D0-B2FB-3AC9F25A4FFE}"/>
              </a:ext>
            </a:extLst>
          </p:cNvPr>
          <p:cNvSpPr/>
          <p:nvPr/>
        </p:nvSpPr>
        <p:spPr bwMode="auto">
          <a:xfrm>
            <a:off x="1" y="-1"/>
            <a:ext cx="8366759" cy="6994525"/>
          </a:xfrm>
          <a:custGeom>
            <a:avLst/>
            <a:gdLst>
              <a:gd name="connsiteX0" fmla="*/ 0 w 8366759"/>
              <a:gd name="connsiteY0" fmla="*/ 0 h 6994525"/>
              <a:gd name="connsiteX1" fmla="*/ 8366759 w 8366759"/>
              <a:gd name="connsiteY1" fmla="*/ 0 h 6994525"/>
              <a:gd name="connsiteX2" fmla="*/ 6587632 w 8366759"/>
              <a:gd name="connsiteY2" fmla="*/ 6994525 h 6994525"/>
              <a:gd name="connsiteX3" fmla="*/ 0 w 836675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8366759" h="6994525">
                <a:moveTo>
                  <a:pt x="0" y="0"/>
                </a:moveTo>
                <a:lnTo>
                  <a:pt x="8366759" y="0"/>
                </a:lnTo>
                <a:lnTo>
                  <a:pt x="6587632" y="6994525"/>
                </a:lnTo>
                <a:lnTo>
                  <a:pt x="0" y="6994525"/>
                </a:lnTo>
                <a:close/>
              </a:path>
            </a:pathLst>
          </a:cu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5B5A643F-340B-4093-BDC4-1FA49CEB877C}"/>
              </a:ext>
            </a:extLst>
          </p:cNvPr>
          <p:cNvSpPr/>
          <p:nvPr/>
        </p:nvSpPr>
        <p:spPr bwMode="auto">
          <a:xfrm>
            <a:off x="1" y="-1"/>
            <a:ext cx="7269479" cy="6994525"/>
          </a:xfrm>
          <a:custGeom>
            <a:avLst/>
            <a:gdLst>
              <a:gd name="connsiteX0" fmla="*/ 0 w 7269479"/>
              <a:gd name="connsiteY0" fmla="*/ 0 h 6994525"/>
              <a:gd name="connsiteX1" fmla="*/ 7269479 w 7269479"/>
              <a:gd name="connsiteY1" fmla="*/ 0 h 6994525"/>
              <a:gd name="connsiteX2" fmla="*/ 5490352 w 7269479"/>
              <a:gd name="connsiteY2" fmla="*/ 6994525 h 6994525"/>
              <a:gd name="connsiteX3" fmla="*/ 0 w 726947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7269479" h="6994525">
                <a:moveTo>
                  <a:pt x="0" y="0"/>
                </a:moveTo>
                <a:lnTo>
                  <a:pt x="7269479" y="0"/>
                </a:lnTo>
                <a:lnTo>
                  <a:pt x="5490352" y="6994525"/>
                </a:lnTo>
                <a:lnTo>
                  <a:pt x="0" y="6994525"/>
                </a:lnTo>
                <a:close/>
              </a:path>
            </a:pathLst>
          </a:custGeom>
          <a:solidFill>
            <a:schemeClr val="bg1">
              <a:alpha val="85000"/>
            </a:schemeClr>
          </a:solidFill>
          <a:ln>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3CEB5B1A-9E67-4679-A74D-4D939B6BA8D6}"/>
              </a:ext>
            </a:extLst>
          </p:cNvPr>
          <p:cNvSpPr>
            <a:spLocks noGrp="1"/>
          </p:cNvSpPr>
          <p:nvPr>
            <p:ph type="title"/>
          </p:nvPr>
        </p:nvSpPr>
        <p:spPr>
          <a:xfrm>
            <a:off x="434975" y="449264"/>
            <a:ext cx="6384925" cy="773112"/>
          </a:xfrm>
        </p:spPr>
        <p:txBody>
          <a:bodyPr/>
          <a:lstStyle/>
          <a:p>
            <a:r>
              <a:rPr lang="en-US" dirty="0"/>
              <a:t>Windows Virtual Desktop Benefits</a:t>
            </a:r>
          </a:p>
        </p:txBody>
      </p:sp>
      <p:sp>
        <p:nvSpPr>
          <p:cNvPr id="22" name="Text Placeholder 3">
            <a:extLst>
              <a:ext uri="{FF2B5EF4-FFF2-40B4-BE49-F238E27FC236}">
                <a16:creationId xmlns:a16="http://schemas.microsoft.com/office/drawing/2014/main" id="{30B576E0-19E9-4BC4-A059-85097CC00650}"/>
              </a:ext>
            </a:extLst>
          </p:cNvPr>
          <p:cNvSpPr txBox="1">
            <a:spLocks/>
          </p:cNvSpPr>
          <p:nvPr/>
        </p:nvSpPr>
        <p:spPr>
          <a:xfrm>
            <a:off x="434976" y="1220199"/>
            <a:ext cx="5407885" cy="4891315"/>
          </a:xfrm>
          <a:prstGeom prst="rect">
            <a:avLst/>
          </a:prstGeom>
        </p:spPr>
        <p:txBody>
          <a:bodyPr anchor="ct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400"/>
              </a:spcBef>
            </a:pPr>
            <a:r>
              <a:rPr lang="en-US" sz="2000" spc="-10" dirty="0">
                <a:solidFill>
                  <a:schemeClr val="tx1"/>
                </a:solidFill>
              </a:rPr>
              <a:t>Enables a multi-session Windows 10 experience, optimized for Office 365 ProPlus</a:t>
            </a:r>
          </a:p>
          <a:p>
            <a:pPr>
              <a:lnSpc>
                <a:spcPct val="100000"/>
              </a:lnSpc>
              <a:spcBef>
                <a:spcPts val="2400"/>
              </a:spcBef>
            </a:pPr>
            <a:r>
              <a:rPr lang="en-US" sz="2000" spc="-10" dirty="0">
                <a:solidFill>
                  <a:schemeClr val="tx1"/>
                </a:solidFill>
              </a:rPr>
              <a:t>Supports Windows Server (2012R2 +)</a:t>
            </a:r>
          </a:p>
          <a:p>
            <a:pPr>
              <a:lnSpc>
                <a:spcPct val="100000"/>
              </a:lnSpc>
              <a:spcBef>
                <a:spcPts val="2400"/>
              </a:spcBef>
            </a:pPr>
            <a:r>
              <a:rPr lang="en-US" sz="2000" spc="-10" dirty="0">
                <a:solidFill>
                  <a:schemeClr val="tx1"/>
                </a:solidFill>
              </a:rPr>
              <a:t>Most flexible service allowing you to virtualize both desktops and apps</a:t>
            </a:r>
          </a:p>
          <a:p>
            <a:pPr>
              <a:lnSpc>
                <a:spcPct val="100000"/>
              </a:lnSpc>
              <a:spcBef>
                <a:spcPts val="2400"/>
              </a:spcBef>
            </a:pPr>
            <a:r>
              <a:rPr lang="en-US" sz="2000" spc="-10" dirty="0">
                <a:solidFill>
                  <a:schemeClr val="tx1"/>
                </a:solidFill>
              </a:rPr>
              <a:t>Windows 7 virtual desktop with free Extended</a:t>
            </a:r>
            <a:br>
              <a:rPr lang="ar-SA" sz="2000" spc="-10" dirty="0">
                <a:solidFill>
                  <a:schemeClr val="tx1"/>
                </a:solidFill>
              </a:rPr>
            </a:br>
            <a:r>
              <a:rPr lang="en-US" sz="2000" spc="-10" dirty="0">
                <a:solidFill>
                  <a:schemeClr val="tx1"/>
                </a:solidFill>
              </a:rPr>
              <a:t>Security Updates</a:t>
            </a:r>
          </a:p>
          <a:p>
            <a:pPr>
              <a:lnSpc>
                <a:spcPct val="100000"/>
              </a:lnSpc>
              <a:spcBef>
                <a:spcPts val="2400"/>
              </a:spcBef>
            </a:pPr>
            <a:r>
              <a:rPr lang="en-US" sz="2000" spc="-10" dirty="0">
                <a:solidFill>
                  <a:schemeClr val="tx1"/>
                </a:solidFill>
              </a:rPr>
              <a:t>Integrated with the security and management</a:t>
            </a:r>
            <a:br>
              <a:rPr lang="en-US" sz="2000" spc="-10" dirty="0">
                <a:solidFill>
                  <a:schemeClr val="tx1"/>
                </a:solidFill>
              </a:rPr>
            </a:br>
            <a:r>
              <a:rPr lang="en-US" sz="2000" spc="-10" dirty="0">
                <a:solidFill>
                  <a:schemeClr val="tx1"/>
                </a:solidFill>
              </a:rPr>
              <a:t>of Microsoft 365</a:t>
            </a:r>
          </a:p>
        </p:txBody>
      </p:sp>
    </p:spTree>
    <p:extLst>
      <p:ext uri="{BB962C8B-B14F-4D97-AF65-F5344CB8AC3E}">
        <p14:creationId xmlns:p14="http://schemas.microsoft.com/office/powerpoint/2010/main" val="166644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DFD6A-E210-494E-8F73-FE716DC9501B}"/>
              </a:ext>
            </a:extLst>
          </p:cNvPr>
          <p:cNvSpPr>
            <a:spLocks noGrp="1"/>
          </p:cNvSpPr>
          <p:nvPr>
            <p:ph type="title"/>
          </p:nvPr>
        </p:nvSpPr>
        <p:spPr>
          <a:xfrm>
            <a:off x="600855" y="466302"/>
            <a:ext cx="11396650" cy="448228"/>
          </a:xfrm>
        </p:spPr>
        <p:txBody>
          <a:bodyPr/>
          <a:lstStyle/>
          <a:p>
            <a:r>
              <a:rPr lang="en-US" sz="2856" dirty="0"/>
              <a:t>Blending the security of the convergence of the Microsoft ecosystem</a:t>
            </a:r>
          </a:p>
        </p:txBody>
      </p:sp>
      <p:sp>
        <p:nvSpPr>
          <p:cNvPr id="12" name="Oval 11">
            <a:extLst>
              <a:ext uri="{FF2B5EF4-FFF2-40B4-BE49-F238E27FC236}">
                <a16:creationId xmlns:a16="http://schemas.microsoft.com/office/drawing/2014/main" id="{17ADF75A-F51D-4AA2-AA88-676E3D0823DA}"/>
              </a:ext>
            </a:extLst>
          </p:cNvPr>
          <p:cNvSpPr/>
          <p:nvPr/>
        </p:nvSpPr>
        <p:spPr bwMode="auto">
          <a:xfrm>
            <a:off x="3192044" y="1101158"/>
            <a:ext cx="3860477" cy="3859754"/>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20E1194C-57B4-4275-B79E-72C3CD312D70}"/>
              </a:ext>
            </a:extLst>
          </p:cNvPr>
          <p:cNvSpPr/>
          <p:nvPr/>
        </p:nvSpPr>
        <p:spPr bwMode="auto">
          <a:xfrm>
            <a:off x="5275090" y="1035545"/>
            <a:ext cx="3860477" cy="385975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2CD78F2C-10CA-4CB6-B976-CF79675B41C8}"/>
              </a:ext>
            </a:extLst>
          </p:cNvPr>
          <p:cNvSpPr txBox="1">
            <a:spLocks/>
          </p:cNvSpPr>
          <p:nvPr/>
        </p:nvSpPr>
        <p:spPr>
          <a:xfrm>
            <a:off x="8045722" y="2331869"/>
            <a:ext cx="3951783" cy="1627093"/>
          </a:xfrm>
          <a:prstGeom prst="rect">
            <a:avLst/>
          </a:prstGeom>
          <a:solidFill>
            <a:schemeClr val="bg1"/>
          </a:solidFill>
        </p:spPr>
        <p:txBody>
          <a:bodyPr lIns="0" bIns="0" anchor="t"/>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0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1020"/>
              </a:spcAft>
              <a:defRPr/>
            </a:pPr>
            <a:endParaRPr lang="en-US" sz="1428" dirty="0">
              <a:latin typeface="Segoe UI"/>
              <a:cs typeface="Segoe UI Semilight" panose="020B0402040204020203" pitchFamily="34" charset="0"/>
            </a:endParaRPr>
          </a:p>
        </p:txBody>
      </p:sp>
      <p:sp>
        <p:nvSpPr>
          <p:cNvPr id="5" name="Rectangle 4">
            <a:extLst>
              <a:ext uri="{FF2B5EF4-FFF2-40B4-BE49-F238E27FC236}">
                <a16:creationId xmlns:a16="http://schemas.microsoft.com/office/drawing/2014/main" id="{355C7414-573F-CC4D-913F-F6F7BB6F0972}"/>
              </a:ext>
            </a:extLst>
          </p:cNvPr>
          <p:cNvSpPr/>
          <p:nvPr/>
        </p:nvSpPr>
        <p:spPr>
          <a:xfrm>
            <a:off x="8156266" y="1960491"/>
            <a:ext cx="4121944" cy="2204737"/>
          </a:xfrm>
          <a:prstGeom prst="rect">
            <a:avLst/>
          </a:prstGeom>
          <a:solidFill>
            <a:schemeClr val="bg1"/>
          </a:solidFill>
        </p:spPr>
        <p:txBody>
          <a:bodyPr wrap="square" lIns="93260" tIns="93260">
            <a:noAutofit/>
          </a:bodyPr>
          <a:lstStyle/>
          <a:p>
            <a:pPr defTabSz="932597">
              <a:spcBef>
                <a:spcPts val="612"/>
              </a:spcBef>
              <a:spcAft>
                <a:spcPts val="612"/>
              </a:spcAft>
              <a:defRPr/>
            </a:pPr>
            <a:r>
              <a:rPr lang="en-US" sz="2040" dirty="0">
                <a:solidFill>
                  <a:srgbClr val="0078D7"/>
                </a:solidFill>
                <a:latin typeface="Segoe UI Semibold"/>
                <a:cs typeface="Segoe UI" panose="020B0502040204020203" pitchFamily="34" charset="0"/>
              </a:rPr>
              <a:t>Azure</a:t>
            </a:r>
          </a:p>
          <a:p>
            <a:pPr defTabSz="932563">
              <a:spcBef>
                <a:spcPts val="612"/>
              </a:spcBef>
              <a:spcAft>
                <a:spcPts val="612"/>
              </a:spcAft>
              <a:buSzPct val="90000"/>
              <a:defRPr/>
            </a:pPr>
            <a:r>
              <a:rPr lang="en-US" sz="1632" dirty="0">
                <a:solidFill>
                  <a:srgbClr val="000000"/>
                </a:solidFill>
                <a:latin typeface="Segoe UI"/>
                <a:cs typeface="Segoe UI Semilight" panose="020B0402040204020203" pitchFamily="34" charset="0"/>
              </a:rPr>
              <a:t>&gt;90 compliance offerings</a:t>
            </a:r>
          </a:p>
          <a:p>
            <a:pPr defTabSz="932563">
              <a:spcBef>
                <a:spcPts val="612"/>
              </a:spcBef>
              <a:spcAft>
                <a:spcPts val="612"/>
              </a:spcAft>
              <a:buSzPct val="90000"/>
              <a:defRPr/>
            </a:pPr>
            <a:r>
              <a:rPr lang="en-US" sz="1632" dirty="0">
                <a:solidFill>
                  <a:srgbClr val="000000"/>
                </a:solidFill>
                <a:latin typeface="Segoe UI"/>
                <a:cs typeface="Segoe UI Semilight" panose="020B0402040204020203" pitchFamily="34" charset="0"/>
              </a:rPr>
              <a:t>&gt;3,500 global cybersecurity experts </a:t>
            </a:r>
          </a:p>
          <a:p>
            <a:pPr defTabSz="932563">
              <a:spcBef>
                <a:spcPts val="612"/>
              </a:spcBef>
              <a:spcAft>
                <a:spcPts val="612"/>
              </a:spcAft>
              <a:buSzPct val="90000"/>
              <a:defRPr/>
            </a:pPr>
            <a:r>
              <a:rPr lang="en-US" sz="1632" dirty="0">
                <a:solidFill>
                  <a:srgbClr val="000000"/>
                </a:solidFill>
                <a:latin typeface="Segoe UI"/>
                <a:cs typeface="Segoe UI Semilight" panose="020B0402040204020203" pitchFamily="34" charset="0"/>
              </a:rPr>
              <a:t>6.5 trillion global signals daily</a:t>
            </a:r>
          </a:p>
          <a:p>
            <a:pPr defTabSz="932563">
              <a:spcBef>
                <a:spcPts val="612"/>
              </a:spcBef>
              <a:spcAft>
                <a:spcPts val="612"/>
              </a:spcAft>
              <a:buSzPct val="90000"/>
              <a:defRPr/>
            </a:pPr>
            <a:r>
              <a:rPr lang="en-US" sz="1632" dirty="0">
                <a:solidFill>
                  <a:srgbClr val="000000"/>
                </a:solidFill>
                <a:latin typeface="Segoe UI"/>
                <a:cs typeface="Segoe UI Semilight" panose="020B0402040204020203" pitchFamily="34" charset="0"/>
              </a:rPr>
              <a:t>$1b annual cybersecurity investment</a:t>
            </a:r>
          </a:p>
        </p:txBody>
      </p:sp>
      <p:sp>
        <p:nvSpPr>
          <p:cNvPr id="16" name="Oval 15">
            <a:extLst>
              <a:ext uri="{FF2B5EF4-FFF2-40B4-BE49-F238E27FC236}">
                <a16:creationId xmlns:a16="http://schemas.microsoft.com/office/drawing/2014/main" id="{FBBCF578-C050-4664-9F21-400A84B73DF4}"/>
              </a:ext>
            </a:extLst>
          </p:cNvPr>
          <p:cNvSpPr/>
          <p:nvPr/>
        </p:nvSpPr>
        <p:spPr bwMode="auto">
          <a:xfrm>
            <a:off x="4295790" y="2989735"/>
            <a:ext cx="3860477" cy="3859754"/>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A8D3E3F-1DE4-4ABA-88F3-34F2756AEEC4}"/>
              </a:ext>
            </a:extLst>
          </p:cNvPr>
          <p:cNvSpPr/>
          <p:nvPr/>
        </p:nvSpPr>
        <p:spPr>
          <a:xfrm>
            <a:off x="435794" y="1958536"/>
            <a:ext cx="3559230" cy="1858630"/>
          </a:xfrm>
          <a:prstGeom prst="rect">
            <a:avLst/>
          </a:prstGeom>
          <a:solidFill>
            <a:schemeClr val="bg1"/>
          </a:solidFill>
        </p:spPr>
        <p:txBody>
          <a:bodyPr wrap="square" lIns="93260" tIns="93260">
            <a:noAutofit/>
          </a:bodyPr>
          <a:lstStyle/>
          <a:p>
            <a:pPr algn="r" defTabSz="932597">
              <a:lnSpc>
                <a:spcPct val="90000"/>
              </a:lnSpc>
              <a:spcBef>
                <a:spcPts val="612"/>
              </a:spcBef>
              <a:defRPr/>
            </a:pPr>
            <a:r>
              <a:rPr lang="en-US" sz="2040" dirty="0">
                <a:solidFill>
                  <a:srgbClr val="0078D4"/>
                </a:solidFill>
                <a:latin typeface="Segoe UI Semibold"/>
                <a:ea typeface="Segoe UI" panose="020B0502040204020203" pitchFamily="34" charset="0"/>
                <a:cs typeface="Segoe UI" panose="020B0502040204020203" pitchFamily="34" charset="0"/>
              </a:rPr>
              <a:t>Microsoft 365</a:t>
            </a:r>
          </a:p>
          <a:p>
            <a:pPr algn="r" defTabSz="932597">
              <a:lnSpc>
                <a:spcPct val="90000"/>
              </a:lnSpc>
              <a:spcBef>
                <a:spcPts val="612"/>
              </a:spcBef>
              <a:defRPr/>
            </a:pPr>
            <a:endParaRPr lang="en-US" sz="2040" dirty="0">
              <a:solidFill>
                <a:srgbClr val="0078D4"/>
              </a:solidFill>
              <a:latin typeface="Segoe UI Semibold"/>
              <a:ea typeface="Segoe UI" panose="020B0502040204020203" pitchFamily="34" charset="0"/>
              <a:cs typeface="Segoe UI" panose="020B0502040204020203" pitchFamily="34" charset="0"/>
            </a:endParaRPr>
          </a:p>
          <a:p>
            <a:pPr algn="r" defTabSz="932597">
              <a:lnSpc>
                <a:spcPct val="90000"/>
              </a:lnSpc>
              <a:spcBef>
                <a:spcPts val="612"/>
              </a:spcBef>
              <a:spcAft>
                <a:spcPts val="612"/>
              </a:spcAft>
              <a:defRPr/>
            </a:pPr>
            <a:r>
              <a:rPr lang="en-US" sz="1632" dirty="0">
                <a:solidFill>
                  <a:srgbClr val="000000"/>
                </a:solidFill>
                <a:latin typeface="Segoe UI"/>
                <a:cs typeface="Segoe UI Semilight" panose="020B0402040204020203" pitchFamily="34" charset="0"/>
              </a:rPr>
              <a:t>Conditional Access</a:t>
            </a:r>
          </a:p>
          <a:p>
            <a:pPr algn="r" defTabSz="932597">
              <a:lnSpc>
                <a:spcPct val="90000"/>
              </a:lnSpc>
              <a:spcBef>
                <a:spcPts val="612"/>
              </a:spcBef>
              <a:spcAft>
                <a:spcPts val="612"/>
              </a:spcAft>
              <a:defRPr/>
            </a:pPr>
            <a:r>
              <a:rPr lang="en-US" sz="1632" dirty="0">
                <a:solidFill>
                  <a:srgbClr val="000000"/>
                </a:solidFill>
                <a:latin typeface="Segoe UI"/>
                <a:cs typeface="Segoe UI Semilight" panose="020B0402040204020203" pitchFamily="34" charset="0"/>
              </a:rPr>
              <a:t>Multi-Factor Authentication</a:t>
            </a:r>
          </a:p>
          <a:p>
            <a:pPr algn="r" defTabSz="932597">
              <a:lnSpc>
                <a:spcPct val="90000"/>
              </a:lnSpc>
              <a:spcBef>
                <a:spcPts val="612"/>
              </a:spcBef>
              <a:spcAft>
                <a:spcPts val="612"/>
              </a:spcAft>
              <a:defRPr/>
            </a:pPr>
            <a:r>
              <a:rPr lang="en-US" sz="1632" dirty="0">
                <a:solidFill>
                  <a:srgbClr val="000000"/>
                </a:solidFill>
                <a:latin typeface="Segoe UI"/>
                <a:cs typeface="Segoe UI Semilight" panose="020B0402040204020203" pitchFamily="34" charset="0"/>
              </a:rPr>
              <a:t>Role-based Access Control (RBAC)</a:t>
            </a:r>
          </a:p>
        </p:txBody>
      </p:sp>
      <p:sp>
        <p:nvSpPr>
          <p:cNvPr id="4" name="Rectangle 3">
            <a:extLst>
              <a:ext uri="{FF2B5EF4-FFF2-40B4-BE49-F238E27FC236}">
                <a16:creationId xmlns:a16="http://schemas.microsoft.com/office/drawing/2014/main" id="{B56BC497-9F01-7F4A-8B4F-41BDE555B7AD}"/>
              </a:ext>
            </a:extLst>
          </p:cNvPr>
          <p:cNvSpPr/>
          <p:nvPr/>
        </p:nvSpPr>
        <p:spPr>
          <a:xfrm>
            <a:off x="4583480" y="5131263"/>
            <a:ext cx="3285095" cy="1741737"/>
          </a:xfrm>
          <a:prstGeom prst="rect">
            <a:avLst/>
          </a:prstGeom>
          <a:solidFill>
            <a:schemeClr val="bg1"/>
          </a:solidFill>
        </p:spPr>
        <p:txBody>
          <a:bodyPr wrap="square" lIns="0" tIns="93260">
            <a:noAutofit/>
          </a:bodyPr>
          <a:lstStyle/>
          <a:p>
            <a:pPr algn="ctr" defTabSz="932597">
              <a:lnSpc>
                <a:spcPct val="90000"/>
              </a:lnSpc>
              <a:defRPr/>
            </a:pPr>
            <a:r>
              <a:rPr lang="en-US" sz="2040" dirty="0">
                <a:solidFill>
                  <a:srgbClr val="0078D4"/>
                </a:solidFill>
                <a:latin typeface="Segoe UI Semibold"/>
                <a:ea typeface="Segoe UI" panose="020B0502040204020203" pitchFamily="34" charset="0"/>
                <a:cs typeface="Segoe UI" panose="020B0502040204020203" pitchFamily="34" charset="0"/>
              </a:rPr>
              <a:t>Windows Virtual Desktop </a:t>
            </a:r>
          </a:p>
          <a:p>
            <a:pPr algn="ctr" defTabSz="932597">
              <a:lnSpc>
                <a:spcPct val="90000"/>
              </a:lnSpc>
              <a:defRPr/>
            </a:pPr>
            <a:endParaRPr lang="en-US" sz="1632" dirty="0">
              <a:solidFill>
                <a:srgbClr val="000000"/>
              </a:solidFill>
              <a:latin typeface="Segoe UI"/>
              <a:cs typeface="Segoe UI Semilight" panose="020B0402040204020203" pitchFamily="34" charset="0"/>
            </a:endParaRPr>
          </a:p>
          <a:p>
            <a:pPr algn="ctr" defTabSz="951028">
              <a:spcAft>
                <a:spcPts val="612"/>
              </a:spcAft>
              <a:defRPr/>
            </a:pPr>
            <a:r>
              <a:rPr lang="en-US" sz="1632" dirty="0">
                <a:solidFill>
                  <a:srgbClr val="000000"/>
                </a:solidFill>
                <a:latin typeface="Segoe UI"/>
                <a:cs typeface="Segoe UI Semilight" panose="020B0402040204020203" pitchFamily="34" charset="0"/>
              </a:rPr>
              <a:t>Reverse Connect</a:t>
            </a:r>
          </a:p>
          <a:p>
            <a:pPr algn="ctr" defTabSz="951028">
              <a:spcBef>
                <a:spcPts val="612"/>
              </a:spcBef>
              <a:spcAft>
                <a:spcPts val="612"/>
              </a:spcAft>
              <a:defRPr/>
            </a:pPr>
            <a:r>
              <a:rPr lang="en-US" sz="1632" dirty="0">
                <a:solidFill>
                  <a:srgbClr val="000000"/>
                </a:solidFill>
                <a:latin typeface="Segoe UI"/>
                <a:cs typeface="Segoe UI Semilight" panose="020B0402040204020203" pitchFamily="34" charset="0"/>
              </a:rPr>
              <a:t>Azure AD authentication</a:t>
            </a:r>
          </a:p>
          <a:p>
            <a:pPr algn="ctr" defTabSz="951028">
              <a:spcBef>
                <a:spcPts val="612"/>
              </a:spcBef>
              <a:spcAft>
                <a:spcPts val="612"/>
              </a:spcAft>
              <a:defRPr/>
            </a:pPr>
            <a:r>
              <a:rPr lang="en-US" sz="1632" dirty="0">
                <a:solidFill>
                  <a:srgbClr val="000000"/>
                </a:solidFill>
                <a:latin typeface="Segoe UI"/>
                <a:cs typeface="Segoe UI Semilight" panose="020B0402040204020203" pitchFamily="34" charset="0"/>
              </a:rPr>
              <a:t>AD-joined virtual machines</a:t>
            </a:r>
          </a:p>
        </p:txBody>
      </p:sp>
      <p:pic>
        <p:nvPicPr>
          <p:cNvPr id="4102" name="Picture 6">
            <a:extLst>
              <a:ext uri="{FF2B5EF4-FFF2-40B4-BE49-F238E27FC236}">
                <a16:creationId xmlns:a16="http://schemas.microsoft.com/office/drawing/2014/main" id="{8C65318E-6252-47FE-8421-EDF2E2FAB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897" y="3054410"/>
            <a:ext cx="1388849" cy="121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34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02"/>
                                        </p:tgtEl>
                                        <p:attrNameLst>
                                          <p:attrName>style.visibility</p:attrName>
                                        </p:attrNameLst>
                                      </p:cBhvr>
                                      <p:to>
                                        <p:strVal val="visible"/>
                                      </p:to>
                                    </p:set>
                                    <p:animEffect transition="in" filter="fade">
                                      <p:cBhvr>
                                        <p:cTn id="25"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5" grpId="0" animBg="1"/>
      <p:bldP spid="16" grpId="0" animBg="1"/>
      <p:bldP spid="15"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809DB0B-4B95-4AE5-AA60-1506B964C36F}"/>
              </a:ext>
            </a:extLst>
          </p:cNvPr>
          <p:cNvGraphicFramePr>
            <a:graphicFrameLocks noChangeAspect="1"/>
          </p:cNvGraphicFramePr>
          <p:nvPr>
            <p:custDataLst>
              <p:tags r:id="rId2"/>
            </p:custDataLst>
            <p:extLst>
              <p:ext uri="{D42A27DB-BD31-4B8C-83A1-F6EECF244321}">
                <p14:modId xmlns:p14="http://schemas.microsoft.com/office/powerpoint/2010/main" val="477846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809DB0B-4B95-4AE5-AA60-1506B964C36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9D92115-5B55-4237-9DF1-9AA19DAED74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B8A73FAA-7A46-4469-8EA1-9A16CB6B52FE}"/>
              </a:ext>
            </a:extLst>
          </p:cNvPr>
          <p:cNvSpPr>
            <a:spLocks noGrp="1"/>
          </p:cNvSpPr>
          <p:nvPr>
            <p:ph type="title"/>
          </p:nvPr>
        </p:nvSpPr>
        <p:spPr/>
        <p:txBody>
          <a:bodyPr anchor="b"/>
          <a:lstStyle/>
          <a:p>
            <a:r>
              <a:rPr lang="en-US" dirty="0"/>
              <a:t>Deployment Overview</a:t>
            </a:r>
          </a:p>
        </p:txBody>
      </p:sp>
    </p:spTree>
    <p:extLst>
      <p:ext uri="{BB962C8B-B14F-4D97-AF65-F5344CB8AC3E}">
        <p14:creationId xmlns:p14="http://schemas.microsoft.com/office/powerpoint/2010/main" val="37551774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776FCFF4-9315-4F15-BEEC-A31D1F513FA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6" imgW="425" imgH="424" progId="TCLayout.ActiveDocument.1">
                  <p:embed/>
                </p:oleObj>
              </mc:Choice>
              <mc:Fallback>
                <p:oleObj name="think-cell Slide" r:id="rId6" imgW="425" imgH="424" progId="TCLayout.ActiveDocument.1">
                  <p:embed/>
                  <p:pic>
                    <p:nvPicPr>
                      <p:cNvPr id="15" name="Object 14" hidden="1">
                        <a:extLst>
                          <a:ext uri="{FF2B5EF4-FFF2-40B4-BE49-F238E27FC236}">
                            <a16:creationId xmlns:a16="http://schemas.microsoft.com/office/drawing/2014/main" id="{776FCFF4-9315-4F15-BEEC-A31D1F513FA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394B1FF-CADB-4389-9581-09C3E51345C3}"/>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4" name="Rectangle 43">
            <a:extLst>
              <a:ext uri="{FF2B5EF4-FFF2-40B4-BE49-F238E27FC236}">
                <a16:creationId xmlns:a16="http://schemas.microsoft.com/office/drawing/2014/main" id="{FBC40411-794E-4069-964A-F0AC6E4588C1}"/>
              </a:ext>
            </a:extLst>
          </p:cNvPr>
          <p:cNvSpPr/>
          <p:nvPr/>
        </p:nvSpPr>
        <p:spPr bwMode="auto">
          <a:xfrm>
            <a:off x="442913" y="2452688"/>
            <a:ext cx="6472237" cy="409257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1200"/>
              </a:spcBef>
              <a:spcAft>
                <a:spcPts val="80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Use Azure Active Directory identity management service</a:t>
            </a:r>
          </a:p>
          <a:p>
            <a:pPr marL="0" marR="0" lvl="0" indent="0" algn="l" defTabSz="932742" rtl="0" eaLnBrk="1" fontAlgn="auto" latinLnBrk="0" hangingPunct="1">
              <a:lnSpc>
                <a:spcPct val="100000"/>
              </a:lnSpc>
              <a:spcBef>
                <a:spcPts val="1200"/>
              </a:spcBef>
              <a:spcAft>
                <a:spcPts val="80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Provide virtualization infrastructure as a managed service</a:t>
            </a:r>
          </a:p>
          <a:p>
            <a:pPr marL="0" marR="0" lvl="0" indent="0" algn="l" defTabSz="932742" rtl="0" eaLnBrk="1" fontAlgn="auto" latinLnBrk="0" hangingPunct="1">
              <a:lnSpc>
                <a:spcPct val="100000"/>
              </a:lnSpc>
              <a:spcBef>
                <a:spcPts val="1200"/>
              </a:spcBef>
              <a:spcAft>
                <a:spcPts val="80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Deploy and manage virtual machines in Azure subscription</a:t>
            </a:r>
          </a:p>
          <a:p>
            <a:pPr marL="0" marR="0" lvl="0" indent="0" algn="l" defTabSz="932742" rtl="0" eaLnBrk="1" fontAlgn="auto" latinLnBrk="0" hangingPunct="1">
              <a:lnSpc>
                <a:spcPct val="100000"/>
              </a:lnSpc>
              <a:spcBef>
                <a:spcPts val="1200"/>
              </a:spcBef>
              <a:spcAft>
                <a:spcPts val="80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Manage using existing tools like Configuration Manager or Microsoft Intune</a:t>
            </a:r>
          </a:p>
          <a:p>
            <a:pPr marL="0" marR="0" lvl="0" indent="0" algn="l" defTabSz="932742" rtl="0" eaLnBrk="1" fontAlgn="auto" latinLnBrk="0" hangingPunct="1">
              <a:lnSpc>
                <a:spcPct val="100000"/>
              </a:lnSpc>
              <a:spcBef>
                <a:spcPts val="1200"/>
              </a:spcBef>
              <a:spcAft>
                <a:spcPts val="80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Connect easily to on-premises resources</a:t>
            </a: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solidFill>
                  <a:schemeClr val="tx1"/>
                </a:solidFill>
              </a:rPr>
              <a:t>Native Windows Virtual Desktop</a:t>
            </a:r>
          </a:p>
        </p:txBody>
      </p:sp>
      <p:sp>
        <p:nvSpPr>
          <p:cNvPr id="16" name="Rectangle 15">
            <a:extLst>
              <a:ext uri="{FF2B5EF4-FFF2-40B4-BE49-F238E27FC236}">
                <a16:creationId xmlns:a16="http://schemas.microsoft.com/office/drawing/2014/main" id="{4CB65B4C-2ECD-4F80-9BC9-72C1B7A0062C}"/>
              </a:ext>
            </a:extLst>
          </p:cNvPr>
          <p:cNvSpPr/>
          <p:nvPr/>
        </p:nvSpPr>
        <p:spPr bwMode="auto">
          <a:xfrm>
            <a:off x="7495722" y="1120246"/>
            <a:ext cx="4484688" cy="1973407"/>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7D3A5C63-5653-435E-98E8-F0D4F33D4F25}"/>
              </a:ext>
            </a:extLst>
          </p:cNvPr>
          <p:cNvCxnSpPr>
            <a:cxnSpLocks/>
          </p:cNvCxnSpPr>
          <p:nvPr/>
        </p:nvCxnSpPr>
        <p:spPr>
          <a:xfrm flipH="1">
            <a:off x="9738067" y="3103178"/>
            <a:ext cx="0" cy="315891"/>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1433037-9D9B-4650-9354-B9B617351986}"/>
              </a:ext>
            </a:extLst>
          </p:cNvPr>
          <p:cNvSpPr/>
          <p:nvPr/>
        </p:nvSpPr>
        <p:spPr bwMode="auto">
          <a:xfrm>
            <a:off x="7495721" y="3419069"/>
            <a:ext cx="4484691" cy="2022224"/>
          </a:xfrm>
          <a:prstGeom prst="rect">
            <a:avLst/>
          </a:prstGeom>
          <a:noFill/>
          <a:ln w="6350"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ED28E7F0-5D01-4AD7-BCE6-33C805EA3FF3}"/>
              </a:ext>
            </a:extLst>
          </p:cNvPr>
          <p:cNvPicPr>
            <a:picLocks noChangeAspect="1"/>
          </p:cNvPicPr>
          <p:nvPr/>
        </p:nvPicPr>
        <p:blipFill>
          <a:blip r:embed="rId8"/>
          <a:stretch>
            <a:fillRect/>
          </a:stretch>
        </p:blipFill>
        <p:spPr>
          <a:xfrm>
            <a:off x="10766233" y="4626661"/>
            <a:ext cx="563387" cy="395359"/>
          </a:xfrm>
          <a:prstGeom prst="rect">
            <a:avLst/>
          </a:prstGeom>
        </p:spPr>
      </p:pic>
      <p:pic>
        <p:nvPicPr>
          <p:cNvPr id="19" name="Picture 18">
            <a:extLst>
              <a:ext uri="{FF2B5EF4-FFF2-40B4-BE49-F238E27FC236}">
                <a16:creationId xmlns:a16="http://schemas.microsoft.com/office/drawing/2014/main" id="{D3D76C4F-4870-45F0-A6C3-E4EFC00368F9}"/>
              </a:ext>
            </a:extLst>
          </p:cNvPr>
          <p:cNvPicPr>
            <a:picLocks noChangeAspect="1"/>
          </p:cNvPicPr>
          <p:nvPr/>
        </p:nvPicPr>
        <p:blipFill>
          <a:blip r:embed="rId9"/>
          <a:stretch>
            <a:fillRect/>
          </a:stretch>
        </p:blipFill>
        <p:spPr>
          <a:xfrm>
            <a:off x="9443826" y="4629360"/>
            <a:ext cx="499148" cy="389960"/>
          </a:xfrm>
          <a:prstGeom prst="rect">
            <a:avLst/>
          </a:prstGeom>
        </p:spPr>
      </p:pic>
      <p:pic>
        <p:nvPicPr>
          <p:cNvPr id="20" name="Picture 19">
            <a:extLst>
              <a:ext uri="{FF2B5EF4-FFF2-40B4-BE49-F238E27FC236}">
                <a16:creationId xmlns:a16="http://schemas.microsoft.com/office/drawing/2014/main" id="{8D7C1109-480D-46A4-AD1A-CA89F4C1C1B2}"/>
              </a:ext>
            </a:extLst>
          </p:cNvPr>
          <p:cNvPicPr>
            <a:picLocks noChangeAspect="1"/>
          </p:cNvPicPr>
          <p:nvPr/>
        </p:nvPicPr>
        <p:blipFill>
          <a:blip r:embed="rId10"/>
          <a:stretch>
            <a:fillRect/>
          </a:stretch>
        </p:blipFill>
        <p:spPr>
          <a:xfrm>
            <a:off x="10813717" y="3734626"/>
            <a:ext cx="506061" cy="395360"/>
          </a:xfrm>
          <a:prstGeom prst="rect">
            <a:avLst/>
          </a:prstGeom>
        </p:spPr>
      </p:pic>
      <p:sp>
        <p:nvSpPr>
          <p:cNvPr id="30" name="Text Placeholder 2">
            <a:extLst>
              <a:ext uri="{FF2B5EF4-FFF2-40B4-BE49-F238E27FC236}">
                <a16:creationId xmlns:a16="http://schemas.microsoft.com/office/drawing/2014/main" id="{466139F0-DBF7-4343-8328-76F0D548777F}"/>
              </a:ext>
            </a:extLst>
          </p:cNvPr>
          <p:cNvSpPr txBox="1">
            <a:spLocks/>
          </p:cNvSpPr>
          <p:nvPr/>
        </p:nvSpPr>
        <p:spPr>
          <a:xfrm>
            <a:off x="8965996" y="5066526"/>
            <a:ext cx="1454808"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31" name="Text Placeholder 2">
            <a:extLst>
              <a:ext uri="{FF2B5EF4-FFF2-40B4-BE49-F238E27FC236}">
                <a16:creationId xmlns:a16="http://schemas.microsoft.com/office/drawing/2014/main" id="{34EB40B4-60D4-4507-AE52-6F3B1AE8023F}"/>
              </a:ext>
            </a:extLst>
          </p:cNvPr>
          <p:cNvSpPr txBox="1">
            <a:spLocks/>
          </p:cNvSpPr>
          <p:nvPr/>
        </p:nvSpPr>
        <p:spPr>
          <a:xfrm>
            <a:off x="10481447" y="4179784"/>
            <a:ext cx="1170600"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Windows Server 2012 R2 and up</a:t>
            </a:r>
          </a:p>
        </p:txBody>
      </p:sp>
      <p:sp>
        <p:nvSpPr>
          <p:cNvPr id="32" name="Text Placeholder 2">
            <a:extLst>
              <a:ext uri="{FF2B5EF4-FFF2-40B4-BE49-F238E27FC236}">
                <a16:creationId xmlns:a16="http://schemas.microsoft.com/office/drawing/2014/main" id="{C7FED503-1325-488A-9B80-2064E0EC7470}"/>
              </a:ext>
            </a:extLst>
          </p:cNvPr>
          <p:cNvSpPr txBox="1">
            <a:spLocks/>
          </p:cNvSpPr>
          <p:nvPr/>
        </p:nvSpPr>
        <p:spPr>
          <a:xfrm>
            <a:off x="10568862" y="5066526"/>
            <a:ext cx="958128"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RemoteApp</a:t>
            </a:r>
          </a:p>
        </p:txBody>
      </p:sp>
      <p:pic>
        <p:nvPicPr>
          <p:cNvPr id="37" name="Picture 36">
            <a:extLst>
              <a:ext uri="{FF2B5EF4-FFF2-40B4-BE49-F238E27FC236}">
                <a16:creationId xmlns:a16="http://schemas.microsoft.com/office/drawing/2014/main" id="{A24873AD-1EE7-4183-A23F-F723D7BC5006}"/>
              </a:ext>
            </a:extLst>
          </p:cNvPr>
          <p:cNvPicPr>
            <a:picLocks noChangeAspect="1"/>
          </p:cNvPicPr>
          <p:nvPr/>
        </p:nvPicPr>
        <p:blipFill>
          <a:blip r:embed="rId11"/>
          <a:stretch>
            <a:fillRect/>
          </a:stretch>
        </p:blipFill>
        <p:spPr>
          <a:xfrm>
            <a:off x="9446899" y="3734079"/>
            <a:ext cx="499148" cy="389960"/>
          </a:xfrm>
          <a:prstGeom prst="rect">
            <a:avLst/>
          </a:prstGeom>
        </p:spPr>
      </p:pic>
      <p:pic>
        <p:nvPicPr>
          <p:cNvPr id="38" name="Picture 37">
            <a:extLst>
              <a:ext uri="{FF2B5EF4-FFF2-40B4-BE49-F238E27FC236}">
                <a16:creationId xmlns:a16="http://schemas.microsoft.com/office/drawing/2014/main" id="{D7A435E0-178B-4DF1-8FFF-58B5B19CA1C0}"/>
              </a:ext>
            </a:extLst>
          </p:cNvPr>
          <p:cNvPicPr>
            <a:picLocks noChangeAspect="1"/>
          </p:cNvPicPr>
          <p:nvPr/>
        </p:nvPicPr>
        <p:blipFill>
          <a:blip r:embed="rId12"/>
          <a:stretch>
            <a:fillRect/>
          </a:stretch>
        </p:blipFill>
        <p:spPr>
          <a:xfrm>
            <a:off x="8053576" y="4124039"/>
            <a:ext cx="499148" cy="389960"/>
          </a:xfrm>
          <a:prstGeom prst="rect">
            <a:avLst/>
          </a:prstGeom>
        </p:spPr>
      </p:pic>
      <p:sp>
        <p:nvSpPr>
          <p:cNvPr id="39" name="Text Placeholder 2">
            <a:extLst>
              <a:ext uri="{FF2B5EF4-FFF2-40B4-BE49-F238E27FC236}">
                <a16:creationId xmlns:a16="http://schemas.microsoft.com/office/drawing/2014/main" id="{2B510766-4A81-4E7C-A83D-2436714D9FA5}"/>
              </a:ext>
            </a:extLst>
          </p:cNvPr>
          <p:cNvSpPr txBox="1">
            <a:spLocks/>
          </p:cNvSpPr>
          <p:nvPr/>
        </p:nvSpPr>
        <p:spPr>
          <a:xfrm>
            <a:off x="7824086" y="4626661"/>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Windows 7 Enterprise</a:t>
            </a:r>
          </a:p>
        </p:txBody>
      </p:sp>
      <p:sp>
        <p:nvSpPr>
          <p:cNvPr id="40" name="Text Placeholder 2">
            <a:extLst>
              <a:ext uri="{FF2B5EF4-FFF2-40B4-BE49-F238E27FC236}">
                <a16:creationId xmlns:a16="http://schemas.microsoft.com/office/drawing/2014/main" id="{2AB11333-41B0-42AB-A360-9405B29B17B5}"/>
              </a:ext>
            </a:extLst>
          </p:cNvPr>
          <p:cNvSpPr txBox="1">
            <a:spLocks/>
          </p:cNvSpPr>
          <p:nvPr/>
        </p:nvSpPr>
        <p:spPr>
          <a:xfrm>
            <a:off x="9217409" y="4179784"/>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Windows 10 Enterprise</a:t>
            </a:r>
          </a:p>
        </p:txBody>
      </p:sp>
      <p:sp>
        <p:nvSpPr>
          <p:cNvPr id="35" name="Rectangle 34">
            <a:extLst>
              <a:ext uri="{FF2B5EF4-FFF2-40B4-BE49-F238E27FC236}">
                <a16:creationId xmlns:a16="http://schemas.microsoft.com/office/drawing/2014/main" id="{56C987E0-1A53-4266-A5C3-29E4C9D23DC8}"/>
              </a:ext>
            </a:extLst>
          </p:cNvPr>
          <p:cNvSpPr/>
          <p:nvPr/>
        </p:nvSpPr>
        <p:spPr bwMode="auto">
          <a:xfrm>
            <a:off x="7508497" y="5765259"/>
            <a:ext cx="4459334" cy="801672"/>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6C55099D-ED94-4B68-BB27-E5E774D6DB8D}"/>
              </a:ext>
            </a:extLst>
          </p:cNvPr>
          <p:cNvCxnSpPr>
            <a:cxnSpLocks/>
          </p:cNvCxnSpPr>
          <p:nvPr/>
        </p:nvCxnSpPr>
        <p:spPr>
          <a:xfrm>
            <a:off x="9738067" y="5460343"/>
            <a:ext cx="97" cy="323966"/>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48A5F0A0-B874-4856-ACA8-2F6C0310BF6D}"/>
              </a:ext>
            </a:extLst>
          </p:cNvPr>
          <p:cNvGrpSpPr/>
          <p:nvPr/>
        </p:nvGrpSpPr>
        <p:grpSpPr>
          <a:xfrm>
            <a:off x="7836178" y="5890331"/>
            <a:ext cx="888876" cy="593837"/>
            <a:chOff x="7843677" y="5788731"/>
            <a:chExt cx="888876" cy="593837"/>
          </a:xfrm>
        </p:grpSpPr>
        <p:pic>
          <p:nvPicPr>
            <p:cNvPr id="13" name="Picture 12">
              <a:extLst>
                <a:ext uri="{FF2B5EF4-FFF2-40B4-BE49-F238E27FC236}">
                  <a16:creationId xmlns:a16="http://schemas.microsoft.com/office/drawing/2014/main" id="{434B5FF5-4597-4B29-9E25-CAC46BBE62DE}"/>
                </a:ext>
              </a:extLst>
            </p:cNvPr>
            <p:cNvPicPr>
              <a:picLocks noChangeAspect="1"/>
            </p:cNvPicPr>
            <p:nvPr/>
          </p:nvPicPr>
          <p:blipFill>
            <a:blip r:embed="rId13"/>
            <a:stretch>
              <a:fillRect/>
            </a:stretch>
          </p:blipFill>
          <p:spPr>
            <a:xfrm>
              <a:off x="8101882" y="5788731"/>
              <a:ext cx="403875" cy="366783"/>
            </a:xfrm>
            <a:prstGeom prst="rect">
              <a:avLst/>
            </a:prstGeom>
          </p:spPr>
        </p:pic>
        <p:sp>
          <p:nvSpPr>
            <p:cNvPr id="41" name="Text Placeholder 2">
              <a:extLst>
                <a:ext uri="{FF2B5EF4-FFF2-40B4-BE49-F238E27FC236}">
                  <a16:creationId xmlns:a16="http://schemas.microsoft.com/office/drawing/2014/main" id="{28D5EA29-95E6-4282-B26A-D3DFC225B3DD}"/>
                </a:ext>
              </a:extLst>
            </p:cNvPr>
            <p:cNvSpPr txBox="1">
              <a:spLocks/>
            </p:cNvSpPr>
            <p:nvPr/>
          </p:nvSpPr>
          <p:spPr>
            <a:xfrm>
              <a:off x="7843677"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Compute</a:t>
              </a:r>
            </a:p>
          </p:txBody>
        </p:sp>
      </p:grpSp>
      <p:grpSp>
        <p:nvGrpSpPr>
          <p:cNvPr id="48" name="Group 47">
            <a:extLst>
              <a:ext uri="{FF2B5EF4-FFF2-40B4-BE49-F238E27FC236}">
                <a16:creationId xmlns:a16="http://schemas.microsoft.com/office/drawing/2014/main" id="{DE9E0700-EBB5-44FE-89D1-5ABB112BB630}"/>
              </a:ext>
            </a:extLst>
          </p:cNvPr>
          <p:cNvGrpSpPr/>
          <p:nvPr/>
        </p:nvGrpSpPr>
        <p:grpSpPr>
          <a:xfrm>
            <a:off x="9293727" y="5895470"/>
            <a:ext cx="888876" cy="588698"/>
            <a:chOff x="9112230" y="5793870"/>
            <a:chExt cx="888876" cy="588698"/>
          </a:xfrm>
        </p:grpSpPr>
        <p:pic>
          <p:nvPicPr>
            <p:cNvPr id="14" name="Picture 13">
              <a:extLst>
                <a:ext uri="{FF2B5EF4-FFF2-40B4-BE49-F238E27FC236}">
                  <a16:creationId xmlns:a16="http://schemas.microsoft.com/office/drawing/2014/main" id="{1ED2AB7A-1021-41B0-9FCE-E48F22E9586C}"/>
                </a:ext>
              </a:extLst>
            </p:cNvPr>
            <p:cNvPicPr>
              <a:picLocks noChangeAspect="1"/>
            </p:cNvPicPr>
            <p:nvPr/>
          </p:nvPicPr>
          <p:blipFill>
            <a:blip r:embed="rId14"/>
            <a:stretch>
              <a:fillRect/>
            </a:stretch>
          </p:blipFill>
          <p:spPr>
            <a:xfrm>
              <a:off x="9385527" y="5793870"/>
              <a:ext cx="334350" cy="361644"/>
            </a:xfrm>
            <a:prstGeom prst="rect">
              <a:avLst/>
            </a:prstGeom>
          </p:spPr>
        </p:pic>
        <p:sp>
          <p:nvSpPr>
            <p:cNvPr id="42" name="Text Placeholder 2">
              <a:extLst>
                <a:ext uri="{FF2B5EF4-FFF2-40B4-BE49-F238E27FC236}">
                  <a16:creationId xmlns:a16="http://schemas.microsoft.com/office/drawing/2014/main" id="{FAA02CB0-2FB4-4D18-A6F5-CF4044237BDC}"/>
                </a:ext>
              </a:extLst>
            </p:cNvPr>
            <p:cNvSpPr txBox="1">
              <a:spLocks/>
            </p:cNvSpPr>
            <p:nvPr/>
          </p:nvSpPr>
          <p:spPr>
            <a:xfrm>
              <a:off x="9112230"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Storage</a:t>
              </a:r>
            </a:p>
          </p:txBody>
        </p:sp>
      </p:grpSp>
      <p:grpSp>
        <p:nvGrpSpPr>
          <p:cNvPr id="49" name="Group 48">
            <a:extLst>
              <a:ext uri="{FF2B5EF4-FFF2-40B4-BE49-F238E27FC236}">
                <a16:creationId xmlns:a16="http://schemas.microsoft.com/office/drawing/2014/main" id="{9CE94C58-4038-41D2-BBF2-8AC572E37944}"/>
              </a:ext>
            </a:extLst>
          </p:cNvPr>
          <p:cNvGrpSpPr/>
          <p:nvPr/>
        </p:nvGrpSpPr>
        <p:grpSpPr>
          <a:xfrm>
            <a:off x="10751275" y="5890331"/>
            <a:ext cx="888876" cy="593836"/>
            <a:chOff x="10380783" y="5788732"/>
            <a:chExt cx="888876" cy="593836"/>
          </a:xfrm>
        </p:grpSpPr>
        <p:pic>
          <p:nvPicPr>
            <p:cNvPr id="11" name="Picture 10">
              <a:extLst>
                <a:ext uri="{FF2B5EF4-FFF2-40B4-BE49-F238E27FC236}">
                  <a16:creationId xmlns:a16="http://schemas.microsoft.com/office/drawing/2014/main" id="{F25B1957-63FB-4274-8515-E81426555241}"/>
                </a:ext>
              </a:extLst>
            </p:cNvPr>
            <p:cNvPicPr>
              <a:picLocks noChangeAspect="1"/>
            </p:cNvPicPr>
            <p:nvPr/>
          </p:nvPicPr>
          <p:blipFill>
            <a:blip r:embed="rId15"/>
            <a:stretch>
              <a:fillRect/>
            </a:stretch>
          </p:blipFill>
          <p:spPr>
            <a:xfrm>
              <a:off x="10599648" y="5788732"/>
              <a:ext cx="422147" cy="366783"/>
            </a:xfrm>
            <a:prstGeom prst="rect">
              <a:avLst/>
            </a:prstGeom>
          </p:spPr>
        </p:pic>
        <p:sp>
          <p:nvSpPr>
            <p:cNvPr id="43" name="Text Placeholder 2">
              <a:extLst>
                <a:ext uri="{FF2B5EF4-FFF2-40B4-BE49-F238E27FC236}">
                  <a16:creationId xmlns:a16="http://schemas.microsoft.com/office/drawing/2014/main" id="{FCA6E71E-BC13-4EDE-86D2-5E983974A998}"/>
                </a:ext>
              </a:extLst>
            </p:cNvPr>
            <p:cNvSpPr txBox="1">
              <a:spLocks/>
            </p:cNvSpPr>
            <p:nvPr/>
          </p:nvSpPr>
          <p:spPr>
            <a:xfrm>
              <a:off x="10380783"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Network</a:t>
              </a:r>
            </a:p>
          </p:txBody>
        </p:sp>
      </p:grpSp>
      <p:sp>
        <p:nvSpPr>
          <p:cNvPr id="36" name="TextBox 35">
            <a:extLst>
              <a:ext uri="{FF2B5EF4-FFF2-40B4-BE49-F238E27FC236}">
                <a16:creationId xmlns:a16="http://schemas.microsoft.com/office/drawing/2014/main" id="{540B7BB8-8624-4D9C-8348-131E3D74AF5E}"/>
              </a:ext>
            </a:extLst>
          </p:cNvPr>
          <p:cNvSpPr txBox="1"/>
          <p:nvPr/>
        </p:nvSpPr>
        <p:spPr>
          <a:xfrm>
            <a:off x="7534766" y="5595216"/>
            <a:ext cx="1758373" cy="258532"/>
          </a:xfrm>
          <a:prstGeom prst="rect">
            <a:avLst/>
          </a:prstGeom>
          <a:solidFill>
            <a:schemeClr val="bg1"/>
          </a:solidFill>
        </p:spPr>
        <p:txBody>
          <a:bodyPr wrap="square" lIns="91440" tIns="45720" rIns="91440" bIns="4572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a:ea typeface="+mn-ea"/>
                <a:cs typeface="+mn-cs"/>
              </a:rPr>
              <a:t>Managed by Microsoft </a:t>
            </a:r>
          </a:p>
        </p:txBody>
      </p:sp>
      <p:sp>
        <p:nvSpPr>
          <p:cNvPr id="34" name="TextBox 33">
            <a:extLst>
              <a:ext uri="{FF2B5EF4-FFF2-40B4-BE49-F238E27FC236}">
                <a16:creationId xmlns:a16="http://schemas.microsoft.com/office/drawing/2014/main" id="{18296AAB-BF9C-4F6F-BDBC-369B20CD7E5E}"/>
              </a:ext>
            </a:extLst>
          </p:cNvPr>
          <p:cNvSpPr txBox="1"/>
          <p:nvPr/>
        </p:nvSpPr>
        <p:spPr>
          <a:xfrm>
            <a:off x="7548070" y="3322411"/>
            <a:ext cx="2167430" cy="212366"/>
          </a:xfrm>
          <a:prstGeom prst="rect">
            <a:avLst/>
          </a:prstGeom>
          <a:solidFill>
            <a:schemeClr val="bg1"/>
          </a:solidFill>
        </p:spPr>
        <p:txBody>
          <a:bodyPr wrap="square" lIns="0" tIns="0" rIns="0" bIns="45720" rtlCol="0" anchor="ctr">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a:ea typeface="+mn-ea"/>
                <a:cs typeface="+mn-cs"/>
              </a:rPr>
              <a:t>Your subscription – Your control</a:t>
            </a:r>
          </a:p>
        </p:txBody>
      </p:sp>
      <p:pic>
        <p:nvPicPr>
          <p:cNvPr id="5" name="Picture 4">
            <a:extLst>
              <a:ext uri="{FF2B5EF4-FFF2-40B4-BE49-F238E27FC236}">
                <a16:creationId xmlns:a16="http://schemas.microsoft.com/office/drawing/2014/main" id="{9AB4FAF5-DD56-448B-9566-AD33495FE8F3}"/>
              </a:ext>
            </a:extLst>
          </p:cNvPr>
          <p:cNvPicPr>
            <a:picLocks noChangeAspect="1"/>
          </p:cNvPicPr>
          <p:nvPr/>
        </p:nvPicPr>
        <p:blipFill>
          <a:blip r:embed="rId16"/>
          <a:stretch>
            <a:fillRect/>
          </a:stretch>
        </p:blipFill>
        <p:spPr>
          <a:xfrm>
            <a:off x="8211851" y="1479223"/>
            <a:ext cx="385815" cy="385815"/>
          </a:xfrm>
          <a:prstGeom prst="rect">
            <a:avLst/>
          </a:prstGeom>
        </p:spPr>
      </p:pic>
      <p:pic>
        <p:nvPicPr>
          <p:cNvPr id="6" name="Picture 5">
            <a:extLst>
              <a:ext uri="{FF2B5EF4-FFF2-40B4-BE49-F238E27FC236}">
                <a16:creationId xmlns:a16="http://schemas.microsoft.com/office/drawing/2014/main" id="{1E9C1041-36A7-440B-899B-94E70A989710}"/>
              </a:ext>
            </a:extLst>
          </p:cNvPr>
          <p:cNvPicPr>
            <a:picLocks noChangeAspect="1"/>
          </p:cNvPicPr>
          <p:nvPr/>
        </p:nvPicPr>
        <p:blipFill>
          <a:blip r:embed="rId17"/>
          <a:stretch>
            <a:fillRect/>
          </a:stretch>
        </p:blipFill>
        <p:spPr>
          <a:xfrm>
            <a:off x="9453009" y="1479222"/>
            <a:ext cx="385815" cy="385815"/>
          </a:xfrm>
          <a:prstGeom prst="rect">
            <a:avLst/>
          </a:prstGeom>
        </p:spPr>
      </p:pic>
      <p:pic>
        <p:nvPicPr>
          <p:cNvPr id="8" name="Picture 7">
            <a:extLst>
              <a:ext uri="{FF2B5EF4-FFF2-40B4-BE49-F238E27FC236}">
                <a16:creationId xmlns:a16="http://schemas.microsoft.com/office/drawing/2014/main" id="{328BC587-B1FC-4799-A002-5D602AD129E2}"/>
              </a:ext>
            </a:extLst>
          </p:cNvPr>
          <p:cNvPicPr>
            <a:picLocks noChangeAspect="1"/>
          </p:cNvPicPr>
          <p:nvPr/>
        </p:nvPicPr>
        <p:blipFill>
          <a:blip r:embed="rId18"/>
          <a:stretch>
            <a:fillRect/>
          </a:stretch>
        </p:blipFill>
        <p:spPr>
          <a:xfrm>
            <a:off x="10786060" y="1479221"/>
            <a:ext cx="385816" cy="385816"/>
          </a:xfrm>
          <a:prstGeom prst="rect">
            <a:avLst/>
          </a:prstGeom>
        </p:spPr>
      </p:pic>
      <p:pic>
        <p:nvPicPr>
          <p:cNvPr id="9" name="Picture 8">
            <a:extLst>
              <a:ext uri="{FF2B5EF4-FFF2-40B4-BE49-F238E27FC236}">
                <a16:creationId xmlns:a16="http://schemas.microsoft.com/office/drawing/2014/main" id="{C5AC8AF8-8A1D-4FC9-96AD-AECE056F345A}"/>
              </a:ext>
            </a:extLst>
          </p:cNvPr>
          <p:cNvPicPr>
            <a:picLocks noChangeAspect="1"/>
          </p:cNvPicPr>
          <p:nvPr/>
        </p:nvPicPr>
        <p:blipFill>
          <a:blip r:embed="rId19"/>
          <a:stretch>
            <a:fillRect/>
          </a:stretch>
        </p:blipFill>
        <p:spPr>
          <a:xfrm>
            <a:off x="8237572" y="2331453"/>
            <a:ext cx="334373" cy="385815"/>
          </a:xfrm>
          <a:prstGeom prst="rect">
            <a:avLst/>
          </a:prstGeom>
        </p:spPr>
      </p:pic>
      <p:pic>
        <p:nvPicPr>
          <p:cNvPr id="10" name="Picture 9">
            <a:extLst>
              <a:ext uri="{FF2B5EF4-FFF2-40B4-BE49-F238E27FC236}">
                <a16:creationId xmlns:a16="http://schemas.microsoft.com/office/drawing/2014/main" id="{17F1E340-3AD0-4C9F-B6E5-9936FB3FA846}"/>
              </a:ext>
            </a:extLst>
          </p:cNvPr>
          <p:cNvPicPr>
            <a:picLocks noChangeAspect="1"/>
          </p:cNvPicPr>
          <p:nvPr/>
        </p:nvPicPr>
        <p:blipFill>
          <a:blip r:embed="rId20"/>
          <a:stretch>
            <a:fillRect/>
          </a:stretch>
        </p:blipFill>
        <p:spPr>
          <a:xfrm>
            <a:off x="9494558" y="2331453"/>
            <a:ext cx="302717" cy="385815"/>
          </a:xfrm>
          <a:prstGeom prst="rect">
            <a:avLst/>
          </a:prstGeom>
        </p:spPr>
      </p:pic>
      <p:pic>
        <p:nvPicPr>
          <p:cNvPr id="18" name="Picture 17">
            <a:extLst>
              <a:ext uri="{FF2B5EF4-FFF2-40B4-BE49-F238E27FC236}">
                <a16:creationId xmlns:a16="http://schemas.microsoft.com/office/drawing/2014/main" id="{15F3A842-7117-405F-94BF-A793402779C6}"/>
              </a:ext>
            </a:extLst>
          </p:cNvPr>
          <p:cNvPicPr>
            <a:picLocks noChangeAspect="1"/>
          </p:cNvPicPr>
          <p:nvPr/>
        </p:nvPicPr>
        <p:blipFill>
          <a:blip r:embed="rId21"/>
          <a:stretch>
            <a:fillRect/>
          </a:stretch>
        </p:blipFill>
        <p:spPr>
          <a:xfrm>
            <a:off x="10770082" y="2328934"/>
            <a:ext cx="450969" cy="388334"/>
          </a:xfrm>
          <a:prstGeom prst="rect">
            <a:avLst/>
          </a:prstGeom>
        </p:spPr>
      </p:pic>
      <p:sp>
        <p:nvSpPr>
          <p:cNvPr id="24" name="Text Placeholder 2">
            <a:extLst>
              <a:ext uri="{FF2B5EF4-FFF2-40B4-BE49-F238E27FC236}">
                <a16:creationId xmlns:a16="http://schemas.microsoft.com/office/drawing/2014/main" id="{37C1D114-0D02-403C-BF26-AEE448D8C5F1}"/>
              </a:ext>
            </a:extLst>
          </p:cNvPr>
          <p:cNvSpPr txBox="1">
            <a:spLocks/>
          </p:cNvSpPr>
          <p:nvPr/>
        </p:nvSpPr>
        <p:spPr>
          <a:xfrm>
            <a:off x="7937259" y="1927109"/>
            <a:ext cx="934999" cy="182880"/>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Web access</a:t>
            </a:r>
          </a:p>
        </p:txBody>
      </p:sp>
      <p:sp>
        <p:nvSpPr>
          <p:cNvPr id="25" name="Text Placeholder 2">
            <a:extLst>
              <a:ext uri="{FF2B5EF4-FFF2-40B4-BE49-F238E27FC236}">
                <a16:creationId xmlns:a16="http://schemas.microsoft.com/office/drawing/2014/main" id="{2B72C72B-1944-4579-9D14-B4EECF7C09BD}"/>
              </a:ext>
            </a:extLst>
          </p:cNvPr>
          <p:cNvSpPr txBox="1">
            <a:spLocks/>
          </p:cNvSpPr>
          <p:nvPr/>
        </p:nvSpPr>
        <p:spPr>
          <a:xfrm>
            <a:off x="9178417" y="1935734"/>
            <a:ext cx="934999"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Diagnostics</a:t>
            </a:r>
          </a:p>
        </p:txBody>
      </p:sp>
      <p:sp>
        <p:nvSpPr>
          <p:cNvPr id="26" name="Text Placeholder 2">
            <a:extLst>
              <a:ext uri="{FF2B5EF4-FFF2-40B4-BE49-F238E27FC236}">
                <a16:creationId xmlns:a16="http://schemas.microsoft.com/office/drawing/2014/main" id="{ECEA20B6-FB07-401B-86D8-D1F6BD017547}"/>
              </a:ext>
            </a:extLst>
          </p:cNvPr>
          <p:cNvSpPr txBox="1">
            <a:spLocks/>
          </p:cNvSpPr>
          <p:nvPr/>
        </p:nvSpPr>
        <p:spPr>
          <a:xfrm>
            <a:off x="10511469" y="1927109"/>
            <a:ext cx="93499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Gateway</a:t>
            </a:r>
          </a:p>
        </p:txBody>
      </p:sp>
      <p:sp>
        <p:nvSpPr>
          <p:cNvPr id="27" name="Text Placeholder 2">
            <a:extLst>
              <a:ext uri="{FF2B5EF4-FFF2-40B4-BE49-F238E27FC236}">
                <a16:creationId xmlns:a16="http://schemas.microsoft.com/office/drawing/2014/main" id="{DB9F1D7E-593A-4225-87E4-F76B199352EA}"/>
              </a:ext>
            </a:extLst>
          </p:cNvPr>
          <p:cNvSpPr txBox="1">
            <a:spLocks/>
          </p:cNvSpPr>
          <p:nvPr/>
        </p:nvSpPr>
        <p:spPr>
          <a:xfrm>
            <a:off x="7831514" y="2766760"/>
            <a:ext cx="114648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Management</a:t>
            </a:r>
          </a:p>
        </p:txBody>
      </p:sp>
      <p:sp>
        <p:nvSpPr>
          <p:cNvPr id="28" name="Text Placeholder 2">
            <a:extLst>
              <a:ext uri="{FF2B5EF4-FFF2-40B4-BE49-F238E27FC236}">
                <a16:creationId xmlns:a16="http://schemas.microsoft.com/office/drawing/2014/main" id="{AC56B194-14A7-4494-8D0F-99A46FEFE5CE}"/>
              </a:ext>
            </a:extLst>
          </p:cNvPr>
          <p:cNvSpPr txBox="1">
            <a:spLocks/>
          </p:cNvSpPr>
          <p:nvPr/>
        </p:nvSpPr>
        <p:spPr>
          <a:xfrm>
            <a:off x="9164563" y="2766760"/>
            <a:ext cx="962707"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Broker</a:t>
            </a:r>
          </a:p>
        </p:txBody>
      </p:sp>
      <p:sp>
        <p:nvSpPr>
          <p:cNvPr id="29" name="Text Placeholder 2">
            <a:extLst>
              <a:ext uri="{FF2B5EF4-FFF2-40B4-BE49-F238E27FC236}">
                <a16:creationId xmlns:a16="http://schemas.microsoft.com/office/drawing/2014/main" id="{89781219-0EC4-4FA2-925A-C927011F5B65}"/>
              </a:ext>
            </a:extLst>
          </p:cNvPr>
          <p:cNvSpPr txBox="1">
            <a:spLocks/>
          </p:cNvSpPr>
          <p:nvPr/>
        </p:nvSpPr>
        <p:spPr>
          <a:xfrm>
            <a:off x="10319015" y="2766760"/>
            <a:ext cx="1353102"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Load balancing</a:t>
            </a:r>
          </a:p>
        </p:txBody>
      </p:sp>
      <p:sp>
        <p:nvSpPr>
          <p:cNvPr id="33" name="TextBox 32">
            <a:extLst>
              <a:ext uri="{FF2B5EF4-FFF2-40B4-BE49-F238E27FC236}">
                <a16:creationId xmlns:a16="http://schemas.microsoft.com/office/drawing/2014/main" id="{C33C5220-3292-4A69-9B47-BCAC9251EB03}"/>
              </a:ext>
            </a:extLst>
          </p:cNvPr>
          <p:cNvSpPr txBox="1"/>
          <p:nvPr/>
        </p:nvSpPr>
        <p:spPr>
          <a:xfrm>
            <a:off x="7588656" y="1037146"/>
            <a:ext cx="1650594" cy="166199"/>
          </a:xfrm>
          <a:prstGeom prst="rect">
            <a:avLst/>
          </a:prstGeom>
          <a:solidFill>
            <a:srgbClr val="FFFFFF"/>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a:ea typeface="+mn-ea"/>
                <a:cs typeface="+mn-cs"/>
              </a:rPr>
              <a:t>Managed by Microsoft </a:t>
            </a:r>
          </a:p>
        </p:txBody>
      </p:sp>
      <p:sp>
        <p:nvSpPr>
          <p:cNvPr id="3" name="Rectangle 2">
            <a:extLst>
              <a:ext uri="{FF2B5EF4-FFF2-40B4-BE49-F238E27FC236}">
                <a16:creationId xmlns:a16="http://schemas.microsoft.com/office/drawing/2014/main" id="{BB5E21E1-49E9-4636-B306-504AEF159BBD}"/>
              </a:ext>
            </a:extLst>
          </p:cNvPr>
          <p:cNvSpPr/>
          <p:nvPr/>
        </p:nvSpPr>
        <p:spPr bwMode="auto">
          <a:xfrm>
            <a:off x="442913" y="1722879"/>
            <a:ext cx="6472237" cy="729809"/>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ts val="80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itchFamily="34" charset="0"/>
              </a:rPr>
              <a:t>High Level Architecture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735554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600856" y="597450"/>
            <a:ext cx="3247015" cy="1536950"/>
          </a:xfrm>
        </p:spPr>
        <p:txBody>
          <a:bodyPr anchor="t"/>
          <a:lstStyle/>
          <a:p>
            <a:r>
              <a:rPr lang="en-US" sz="3264" dirty="0"/>
              <a:t>Prerequisites to deploy Windows Virtual Desktop</a:t>
            </a:r>
            <a:endParaRPr lang="en-US" dirty="0">
              <a:solidFill>
                <a:schemeClr val="bg1"/>
              </a:solidFill>
              <a:latin typeface="+mn-lt"/>
            </a:endParaRPr>
          </a:p>
        </p:txBody>
      </p:sp>
      <p:sp>
        <p:nvSpPr>
          <p:cNvPr id="12" name="TextBox 11">
            <a:extLst>
              <a:ext uri="{FF2B5EF4-FFF2-40B4-BE49-F238E27FC236}">
                <a16:creationId xmlns:a16="http://schemas.microsoft.com/office/drawing/2014/main" id="{256503CD-BF33-4994-AAB3-B1208769EBC5}"/>
              </a:ext>
            </a:extLst>
          </p:cNvPr>
          <p:cNvSpPr txBox="1"/>
          <p:nvPr/>
        </p:nvSpPr>
        <p:spPr>
          <a:xfrm>
            <a:off x="6840882" y="1150638"/>
            <a:ext cx="6691560" cy="1280726"/>
          </a:xfrm>
          <a:prstGeom prst="rect">
            <a:avLst/>
          </a:prstGeom>
          <a:noFill/>
        </p:spPr>
        <p:txBody>
          <a:bodyPr wrap="square" lIns="0" tIns="0" rIns="0" bIns="0" rtlCol="0">
            <a:spAutoFit/>
          </a:bodyPr>
          <a:lstStyle/>
          <a:p>
            <a:pPr defTabSz="932563">
              <a:defRPr/>
            </a:pPr>
            <a:r>
              <a:rPr lang="en-US" sz="2040" dirty="0">
                <a:gradFill>
                  <a:gsLst>
                    <a:gs pos="2917">
                      <a:srgbClr val="000000"/>
                    </a:gs>
                    <a:gs pos="30000">
                      <a:srgbClr val="000000"/>
                    </a:gs>
                  </a:gsLst>
                  <a:lin ang="5400000" scaled="0"/>
                </a:gradFill>
                <a:latin typeface="Segoe UI"/>
              </a:rPr>
              <a:t>Choose an identity strategy</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Azure ADDS</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VM with AD configured</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ExpressRoute or VPN to on-premises DC</a:t>
            </a:r>
          </a:p>
        </p:txBody>
      </p:sp>
      <p:sp>
        <p:nvSpPr>
          <p:cNvPr id="15" name="TextBox 14">
            <a:extLst>
              <a:ext uri="{FF2B5EF4-FFF2-40B4-BE49-F238E27FC236}">
                <a16:creationId xmlns:a16="http://schemas.microsoft.com/office/drawing/2014/main" id="{FBB375FB-6123-43E8-8671-3B0C2BD142D7}"/>
              </a:ext>
            </a:extLst>
          </p:cNvPr>
          <p:cNvSpPr txBox="1"/>
          <p:nvPr/>
        </p:nvSpPr>
        <p:spPr>
          <a:xfrm>
            <a:off x="6840882" y="2873728"/>
            <a:ext cx="6691560" cy="1600908"/>
          </a:xfrm>
          <a:prstGeom prst="rect">
            <a:avLst/>
          </a:prstGeom>
          <a:noFill/>
        </p:spPr>
        <p:txBody>
          <a:bodyPr wrap="square" lIns="0" tIns="0" rIns="0" bIns="0" rtlCol="0">
            <a:spAutoFit/>
          </a:bodyPr>
          <a:lstStyle/>
          <a:p>
            <a:pPr defTabSz="932563">
              <a:defRPr/>
            </a:pPr>
            <a:r>
              <a:rPr lang="en-US" sz="2040" dirty="0">
                <a:gradFill>
                  <a:gsLst>
                    <a:gs pos="2917">
                      <a:srgbClr val="000000"/>
                    </a:gs>
                    <a:gs pos="30000">
                      <a:srgbClr val="000000"/>
                    </a:gs>
                  </a:gsLst>
                  <a:lin ang="5400000" scaled="0"/>
                </a:gradFill>
                <a:latin typeface="Segoe UI"/>
              </a:rPr>
              <a:t>Choose where to host FSLogix profiles</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Fileserver</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Azure Files with Azure ADDS</a:t>
            </a:r>
          </a:p>
          <a:p>
            <a:pPr marL="349724" indent="-349724" defTabSz="932563">
              <a:buSzPct val="90000"/>
              <a:buFont typeface="Arial" panose="020B0604020202020204" pitchFamily="34" charset="0"/>
              <a:buChar char="•"/>
              <a:defRPr/>
            </a:pPr>
            <a:r>
              <a:rPr lang="en-US" sz="2040" dirty="0">
                <a:solidFill>
                  <a:srgbClr val="000000"/>
                </a:solidFill>
                <a:latin typeface="Segoe UI"/>
              </a:rPr>
              <a:t>Azure NetApp Files</a:t>
            </a:r>
            <a:endParaRPr lang="en-US" sz="2040" dirty="0">
              <a:gradFill>
                <a:gsLst>
                  <a:gs pos="2917">
                    <a:srgbClr val="000000"/>
                  </a:gs>
                  <a:gs pos="30000">
                    <a:srgbClr val="000000"/>
                  </a:gs>
                </a:gsLst>
                <a:lin ang="5400000" scaled="0"/>
              </a:gradFill>
              <a:latin typeface="Segoe UI"/>
            </a:endParaRPr>
          </a:p>
          <a:p>
            <a:pPr defTabSz="932563">
              <a:buSzPct val="90000"/>
              <a:defRPr/>
            </a:pPr>
            <a:endParaRPr lang="en-US" sz="2040" dirty="0">
              <a:gradFill>
                <a:gsLst>
                  <a:gs pos="2917">
                    <a:srgbClr val="000000"/>
                  </a:gs>
                  <a:gs pos="30000">
                    <a:srgbClr val="000000"/>
                  </a:gs>
                </a:gsLst>
                <a:lin ang="5400000" scaled="0"/>
              </a:gradFill>
              <a:latin typeface="Segoe UI"/>
            </a:endParaRPr>
          </a:p>
        </p:txBody>
      </p:sp>
      <p:sp>
        <p:nvSpPr>
          <p:cNvPr id="18" name="TextBox 17">
            <a:extLst>
              <a:ext uri="{FF2B5EF4-FFF2-40B4-BE49-F238E27FC236}">
                <a16:creationId xmlns:a16="http://schemas.microsoft.com/office/drawing/2014/main" id="{C8D5AB59-0D64-417A-8DBD-ABC8314C7C69}"/>
              </a:ext>
            </a:extLst>
          </p:cNvPr>
          <p:cNvSpPr txBox="1"/>
          <p:nvPr/>
        </p:nvSpPr>
        <p:spPr>
          <a:xfrm>
            <a:off x="6840882" y="4557961"/>
            <a:ext cx="6691560" cy="1600908"/>
          </a:xfrm>
          <a:prstGeom prst="rect">
            <a:avLst/>
          </a:prstGeom>
          <a:noFill/>
        </p:spPr>
        <p:txBody>
          <a:bodyPr wrap="square" lIns="0" tIns="0" rIns="0" bIns="0" rtlCol="0">
            <a:spAutoFit/>
          </a:bodyPr>
          <a:lstStyle/>
          <a:p>
            <a:pPr defTabSz="932563">
              <a:defRPr/>
            </a:pPr>
            <a:r>
              <a:rPr lang="en-US" sz="2040" dirty="0">
                <a:gradFill>
                  <a:gsLst>
                    <a:gs pos="2917">
                      <a:srgbClr val="000000"/>
                    </a:gs>
                    <a:gs pos="30000">
                      <a:srgbClr val="000000"/>
                    </a:gs>
                  </a:gsLst>
                  <a:lin ang="5400000" scaled="0"/>
                </a:gradFill>
                <a:latin typeface="Segoe UI"/>
              </a:rPr>
              <a:t>Make sure you have all credentials needed</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Subscription admin</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Azure AD global admin</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Active directory administrator</a:t>
            </a:r>
          </a:p>
          <a:p>
            <a:pPr marL="349724" indent="-349724" defTabSz="932563">
              <a:buSzPct val="90000"/>
              <a:buFont typeface="Arial" panose="020B0604020202020204" pitchFamily="34" charset="0"/>
              <a:buChar char="•"/>
              <a:defRPr/>
            </a:pPr>
            <a:r>
              <a:rPr lang="en-US" sz="2040" dirty="0">
                <a:gradFill>
                  <a:gsLst>
                    <a:gs pos="2917">
                      <a:srgbClr val="000000"/>
                    </a:gs>
                    <a:gs pos="30000">
                      <a:srgbClr val="000000"/>
                    </a:gs>
                  </a:gsLst>
                  <a:lin ang="5400000" scaled="0"/>
                </a:gradFill>
                <a:latin typeface="Segoe UI"/>
              </a:rPr>
              <a:t>WVD tenant admin</a:t>
            </a:r>
          </a:p>
        </p:txBody>
      </p:sp>
      <p:sp>
        <p:nvSpPr>
          <p:cNvPr id="19" name="Rectangle 18">
            <a:extLst>
              <a:ext uri="{FF2B5EF4-FFF2-40B4-BE49-F238E27FC236}">
                <a16:creationId xmlns:a16="http://schemas.microsoft.com/office/drawing/2014/main" id="{1FA9DC56-322C-4901-B15B-178DBCFAA610}"/>
              </a:ext>
            </a:extLst>
          </p:cNvPr>
          <p:cNvSpPr/>
          <p:nvPr/>
        </p:nvSpPr>
        <p:spPr>
          <a:xfrm>
            <a:off x="487663" y="2791490"/>
            <a:ext cx="3427370" cy="382308"/>
          </a:xfrm>
          <a:prstGeom prst="rect">
            <a:avLst/>
          </a:prstGeom>
        </p:spPr>
        <p:txBody>
          <a:bodyPr wrap="none">
            <a:spAutoFit/>
          </a:bodyPr>
          <a:lstStyle/>
          <a:p>
            <a:pPr defTabSz="932563">
              <a:defRPr/>
            </a:pPr>
            <a:r>
              <a:rPr lang="en-US" dirty="0">
                <a:gradFill>
                  <a:gsLst>
                    <a:gs pos="2917">
                      <a:srgbClr val="000000"/>
                    </a:gs>
                    <a:gs pos="30000">
                      <a:srgbClr val="000000"/>
                    </a:gs>
                  </a:gsLst>
                  <a:lin ang="5400000" scaled="0"/>
                </a:gradFill>
                <a:latin typeface="Segoe UI"/>
                <a:hlinkClick r:id="rId3"/>
              </a:rPr>
              <a:t>Get started at aka.ms/startwvd</a:t>
            </a:r>
            <a:endParaRPr lang="en-US" dirty="0">
              <a:gradFill>
                <a:gsLst>
                  <a:gs pos="2917">
                    <a:srgbClr val="000000"/>
                  </a:gs>
                  <a:gs pos="30000">
                    <a:srgbClr val="000000"/>
                  </a:gs>
                </a:gsLst>
                <a:lin ang="5400000" scaled="0"/>
              </a:gradFill>
              <a:latin typeface="Segoe UI"/>
            </a:endParaRPr>
          </a:p>
        </p:txBody>
      </p:sp>
      <p:grpSp>
        <p:nvGrpSpPr>
          <p:cNvPr id="7" name="Group 6">
            <a:extLst>
              <a:ext uri="{FF2B5EF4-FFF2-40B4-BE49-F238E27FC236}">
                <a16:creationId xmlns:a16="http://schemas.microsoft.com/office/drawing/2014/main" id="{52A58146-BE3C-4044-B5E1-1314E8830CA5}"/>
              </a:ext>
            </a:extLst>
          </p:cNvPr>
          <p:cNvGrpSpPr/>
          <p:nvPr/>
        </p:nvGrpSpPr>
        <p:grpSpPr>
          <a:xfrm>
            <a:off x="4971005" y="1065280"/>
            <a:ext cx="1368664" cy="1340971"/>
            <a:chOff x="698440" y="1378315"/>
            <a:chExt cx="1341949" cy="1314797"/>
          </a:xfrm>
        </p:grpSpPr>
        <p:sp>
          <p:nvSpPr>
            <p:cNvPr id="21" name="Oval 20">
              <a:extLst>
                <a:ext uri="{FF2B5EF4-FFF2-40B4-BE49-F238E27FC236}">
                  <a16:creationId xmlns:a16="http://schemas.microsoft.com/office/drawing/2014/main" id="{26F186EF-8D94-45E8-9B50-662C3B1D595E}"/>
                </a:ext>
              </a:extLst>
            </p:cNvPr>
            <p:cNvSpPr/>
            <p:nvPr/>
          </p:nvSpPr>
          <p:spPr bwMode="auto">
            <a:xfrm>
              <a:off x="725592" y="1378315"/>
              <a:ext cx="1314797" cy="1314797"/>
            </a:xfrm>
            <a:prstGeom prst="ellipse">
              <a:avLst/>
            </a:prstGeom>
            <a:solidFill>
              <a:schemeClr val="bg1"/>
            </a:solidFill>
            <a:ln w="9525">
              <a:solidFill>
                <a:schemeClr val="bg1">
                  <a:lumMod val="85000"/>
                </a:schemeClr>
              </a:solidFill>
            </a:ln>
            <a:effectLst>
              <a:outerShdw blurRad="50800" dist="38100" dir="2700000" algn="tl" rotWithShape="0">
                <a:prstClr val="black">
                  <a:alpha val="19000"/>
                </a:prstClr>
              </a:outerShdw>
            </a:effectLst>
          </p:spPr>
          <p:txBody>
            <a:bodyPr vert="horz" wrap="square" lIns="89583" tIns="44791" rIns="89583" bIns="44791" numCol="1" anchor="t" anchorCtr="0" compatLnSpc="1">
              <a:prstTxWarp prst="textNoShape">
                <a:avLst/>
              </a:prstTxWarp>
            </a:bodyPr>
            <a:lstStyle/>
            <a:p>
              <a:pPr defTabSz="913658">
                <a:lnSpc>
                  <a:spcPct val="85000"/>
                </a:lnSpc>
              </a:pPr>
              <a:endParaRPr lang="en-US" sz="1800" dirty="0">
                <a:solidFill>
                  <a:srgbClr val="FFFFFF"/>
                </a:solidFill>
                <a:latin typeface="Segoe UI Semilight"/>
              </a:endParaRPr>
            </a:p>
          </p:txBody>
        </p:sp>
        <p:sp>
          <p:nvSpPr>
            <p:cNvPr id="13" name="Title 1">
              <a:extLst>
                <a:ext uri="{FF2B5EF4-FFF2-40B4-BE49-F238E27FC236}">
                  <a16:creationId xmlns:a16="http://schemas.microsoft.com/office/drawing/2014/main" id="{0565A2E6-00D5-4AC4-9B39-088B01A057D5}"/>
                </a:ext>
              </a:extLst>
            </p:cNvPr>
            <p:cNvSpPr txBox="1">
              <a:spLocks/>
            </p:cNvSpPr>
            <p:nvPr/>
          </p:nvSpPr>
          <p:spPr>
            <a:xfrm>
              <a:off x="698440" y="1575343"/>
              <a:ext cx="1341949" cy="106728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lnSpc>
                  <a:spcPct val="85000"/>
                </a:lnSpc>
              </a:pPr>
              <a:r>
                <a:rPr lang="en-US" sz="2040" spc="-51" dirty="0">
                  <a:solidFill>
                    <a:srgbClr val="0078D4"/>
                  </a:solidFill>
                  <a:latin typeface="Segoe UI Semibold"/>
                </a:rPr>
                <a:t>STEP</a:t>
              </a:r>
              <a:endParaRPr lang="en-US" sz="2856" spc="-51" dirty="0">
                <a:solidFill>
                  <a:srgbClr val="0078D4"/>
                </a:solidFill>
                <a:latin typeface="Segoe UI Semibold"/>
              </a:endParaRPr>
            </a:p>
            <a:p>
              <a:pPr algn="ctr" defTabSz="951304">
                <a:lnSpc>
                  <a:spcPct val="85000"/>
                </a:lnSpc>
              </a:pPr>
              <a:r>
                <a:rPr lang="en-US" sz="6119" spc="-51" dirty="0">
                  <a:solidFill>
                    <a:srgbClr val="0078D4"/>
                  </a:solidFill>
                  <a:latin typeface="Segoe UI Semibold"/>
                </a:rPr>
                <a:t>1</a:t>
              </a:r>
              <a:endParaRPr lang="en-US" sz="6731" spc="-51" dirty="0">
                <a:solidFill>
                  <a:srgbClr val="0078D4"/>
                </a:solidFill>
                <a:latin typeface="Segoe UI Semibold"/>
              </a:endParaRPr>
            </a:p>
          </p:txBody>
        </p:sp>
      </p:grpSp>
      <p:grpSp>
        <p:nvGrpSpPr>
          <p:cNvPr id="6" name="Group 5">
            <a:extLst>
              <a:ext uri="{FF2B5EF4-FFF2-40B4-BE49-F238E27FC236}">
                <a16:creationId xmlns:a16="http://schemas.microsoft.com/office/drawing/2014/main" id="{D1EB9153-793B-4585-861A-C92B64792739}"/>
              </a:ext>
            </a:extLst>
          </p:cNvPr>
          <p:cNvGrpSpPr/>
          <p:nvPr/>
        </p:nvGrpSpPr>
        <p:grpSpPr>
          <a:xfrm>
            <a:off x="4971005" y="2789532"/>
            <a:ext cx="1368664" cy="1340971"/>
            <a:chOff x="698440" y="3113365"/>
            <a:chExt cx="1341949" cy="1314797"/>
          </a:xfrm>
        </p:grpSpPr>
        <p:sp>
          <p:nvSpPr>
            <p:cNvPr id="22" name="Oval 21">
              <a:extLst>
                <a:ext uri="{FF2B5EF4-FFF2-40B4-BE49-F238E27FC236}">
                  <a16:creationId xmlns:a16="http://schemas.microsoft.com/office/drawing/2014/main" id="{9466181A-FDC6-4D3F-B50A-64F4FB12DD13}"/>
                </a:ext>
              </a:extLst>
            </p:cNvPr>
            <p:cNvSpPr/>
            <p:nvPr/>
          </p:nvSpPr>
          <p:spPr bwMode="auto">
            <a:xfrm>
              <a:off x="725592" y="3113365"/>
              <a:ext cx="1314797" cy="1314797"/>
            </a:xfrm>
            <a:prstGeom prst="ellipse">
              <a:avLst/>
            </a:prstGeom>
            <a:solidFill>
              <a:schemeClr val="bg1"/>
            </a:solidFill>
            <a:ln w="9525">
              <a:solidFill>
                <a:schemeClr val="bg1">
                  <a:lumMod val="85000"/>
                </a:schemeClr>
              </a:solidFill>
            </a:ln>
            <a:effectLst>
              <a:outerShdw blurRad="50800" dist="38100" dir="2700000" algn="tl" rotWithShape="0">
                <a:prstClr val="black">
                  <a:alpha val="19000"/>
                </a:prstClr>
              </a:outerShdw>
            </a:effectLst>
          </p:spPr>
          <p:txBody>
            <a:bodyPr vert="horz" wrap="square" lIns="89583" tIns="44791" rIns="89583" bIns="44791" numCol="1" anchor="t" anchorCtr="0" compatLnSpc="1">
              <a:prstTxWarp prst="textNoShape">
                <a:avLst/>
              </a:prstTxWarp>
            </a:bodyPr>
            <a:lstStyle/>
            <a:p>
              <a:pPr defTabSz="913658">
                <a:lnSpc>
                  <a:spcPct val="85000"/>
                </a:lnSpc>
              </a:pPr>
              <a:endParaRPr lang="en-US" sz="1800" dirty="0">
                <a:solidFill>
                  <a:srgbClr val="FFFFFF"/>
                </a:solidFill>
                <a:latin typeface="Segoe UI Semilight"/>
              </a:endParaRPr>
            </a:p>
          </p:txBody>
        </p:sp>
        <p:sp>
          <p:nvSpPr>
            <p:cNvPr id="16" name="Title 1">
              <a:extLst>
                <a:ext uri="{FF2B5EF4-FFF2-40B4-BE49-F238E27FC236}">
                  <a16:creationId xmlns:a16="http://schemas.microsoft.com/office/drawing/2014/main" id="{EECC1349-E95F-4AD6-B447-87E7AA79C0B0}"/>
                </a:ext>
              </a:extLst>
            </p:cNvPr>
            <p:cNvSpPr txBox="1">
              <a:spLocks/>
            </p:cNvSpPr>
            <p:nvPr/>
          </p:nvSpPr>
          <p:spPr>
            <a:xfrm>
              <a:off x="698440" y="3314485"/>
              <a:ext cx="1341949" cy="106728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lnSpc>
                  <a:spcPct val="85000"/>
                </a:lnSpc>
              </a:pPr>
              <a:r>
                <a:rPr lang="en-US" sz="2040" spc="-51" dirty="0">
                  <a:solidFill>
                    <a:srgbClr val="0078D4"/>
                  </a:solidFill>
                  <a:latin typeface="Segoe UI Semibold"/>
                </a:rPr>
                <a:t>STEP</a:t>
              </a:r>
              <a:endParaRPr lang="en-US" sz="2856" spc="-51" dirty="0">
                <a:solidFill>
                  <a:srgbClr val="0078D4"/>
                </a:solidFill>
                <a:latin typeface="Segoe UI Semibold"/>
              </a:endParaRPr>
            </a:p>
            <a:p>
              <a:pPr algn="ctr" defTabSz="951304">
                <a:lnSpc>
                  <a:spcPct val="85000"/>
                </a:lnSpc>
              </a:pPr>
              <a:r>
                <a:rPr lang="en-US" sz="6119" spc="-51" dirty="0">
                  <a:solidFill>
                    <a:srgbClr val="0078D4"/>
                  </a:solidFill>
                  <a:latin typeface="Segoe UI Semibold"/>
                </a:rPr>
                <a:t>2</a:t>
              </a:r>
              <a:endParaRPr lang="en-US" sz="6731" spc="-51" dirty="0">
                <a:solidFill>
                  <a:srgbClr val="0078D4"/>
                </a:solidFill>
                <a:latin typeface="Segoe UI Semibold"/>
              </a:endParaRPr>
            </a:p>
          </p:txBody>
        </p:sp>
      </p:grpSp>
      <p:grpSp>
        <p:nvGrpSpPr>
          <p:cNvPr id="5" name="Group 4">
            <a:extLst>
              <a:ext uri="{FF2B5EF4-FFF2-40B4-BE49-F238E27FC236}">
                <a16:creationId xmlns:a16="http://schemas.microsoft.com/office/drawing/2014/main" id="{819FFAFD-9957-4ECA-959D-49ADA61B85C6}"/>
              </a:ext>
            </a:extLst>
          </p:cNvPr>
          <p:cNvGrpSpPr/>
          <p:nvPr/>
        </p:nvGrpSpPr>
        <p:grpSpPr>
          <a:xfrm>
            <a:off x="4971005" y="4557961"/>
            <a:ext cx="1368664" cy="1340971"/>
            <a:chOff x="698440" y="4764723"/>
            <a:chExt cx="1341949" cy="1314797"/>
          </a:xfrm>
        </p:grpSpPr>
        <p:sp>
          <p:nvSpPr>
            <p:cNvPr id="23" name="Oval 22">
              <a:extLst>
                <a:ext uri="{FF2B5EF4-FFF2-40B4-BE49-F238E27FC236}">
                  <a16:creationId xmlns:a16="http://schemas.microsoft.com/office/drawing/2014/main" id="{F71BE536-922B-4658-89C7-85B0480808D2}"/>
                </a:ext>
              </a:extLst>
            </p:cNvPr>
            <p:cNvSpPr/>
            <p:nvPr/>
          </p:nvSpPr>
          <p:spPr bwMode="auto">
            <a:xfrm>
              <a:off x="725592" y="4764723"/>
              <a:ext cx="1314797" cy="1314797"/>
            </a:xfrm>
            <a:prstGeom prst="ellipse">
              <a:avLst/>
            </a:prstGeom>
            <a:solidFill>
              <a:schemeClr val="bg1"/>
            </a:solidFill>
            <a:ln w="9525">
              <a:solidFill>
                <a:schemeClr val="bg1">
                  <a:lumMod val="85000"/>
                </a:schemeClr>
              </a:solidFill>
            </a:ln>
            <a:effectLst>
              <a:outerShdw blurRad="50800" dist="38100" dir="2700000" algn="tl" rotWithShape="0">
                <a:prstClr val="black">
                  <a:alpha val="19000"/>
                </a:prstClr>
              </a:outerShdw>
            </a:effectLst>
          </p:spPr>
          <p:txBody>
            <a:bodyPr vert="horz" wrap="square" lIns="89583" tIns="44791" rIns="89583" bIns="44791" numCol="1" anchor="t" anchorCtr="0" compatLnSpc="1">
              <a:prstTxWarp prst="textNoShape">
                <a:avLst/>
              </a:prstTxWarp>
            </a:bodyPr>
            <a:lstStyle/>
            <a:p>
              <a:pPr defTabSz="913658">
                <a:lnSpc>
                  <a:spcPct val="85000"/>
                </a:lnSpc>
              </a:pPr>
              <a:endParaRPr lang="en-US" sz="1800" dirty="0">
                <a:solidFill>
                  <a:srgbClr val="FFFFFF"/>
                </a:solidFill>
                <a:latin typeface="Segoe UI Semilight"/>
              </a:endParaRPr>
            </a:p>
          </p:txBody>
        </p:sp>
        <p:sp>
          <p:nvSpPr>
            <p:cNvPr id="20" name="Title 1">
              <a:extLst>
                <a:ext uri="{FF2B5EF4-FFF2-40B4-BE49-F238E27FC236}">
                  <a16:creationId xmlns:a16="http://schemas.microsoft.com/office/drawing/2014/main" id="{B93E3227-52A0-478B-AA70-8696F3C7F4B2}"/>
                </a:ext>
              </a:extLst>
            </p:cNvPr>
            <p:cNvSpPr txBox="1">
              <a:spLocks/>
            </p:cNvSpPr>
            <p:nvPr/>
          </p:nvSpPr>
          <p:spPr>
            <a:xfrm>
              <a:off x="698440" y="4981290"/>
              <a:ext cx="1341949" cy="106728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lnSpc>
                  <a:spcPct val="85000"/>
                </a:lnSpc>
              </a:pPr>
              <a:r>
                <a:rPr lang="en-US" sz="2040" spc="-51" dirty="0">
                  <a:solidFill>
                    <a:srgbClr val="0078D4"/>
                  </a:solidFill>
                  <a:latin typeface="Segoe UI Semibold"/>
                </a:rPr>
                <a:t>STEP</a:t>
              </a:r>
              <a:endParaRPr lang="en-US" sz="2856" spc="-51" dirty="0">
                <a:solidFill>
                  <a:srgbClr val="0078D4"/>
                </a:solidFill>
                <a:latin typeface="Segoe UI Semibold"/>
              </a:endParaRPr>
            </a:p>
            <a:p>
              <a:pPr algn="ctr" defTabSz="951304">
                <a:lnSpc>
                  <a:spcPct val="85000"/>
                </a:lnSpc>
              </a:pPr>
              <a:r>
                <a:rPr lang="en-US" sz="6119" spc="-51" dirty="0">
                  <a:solidFill>
                    <a:srgbClr val="0078D4"/>
                  </a:solidFill>
                  <a:latin typeface="Segoe UI Semibold"/>
                </a:rPr>
                <a:t>3</a:t>
              </a:r>
              <a:endParaRPr lang="en-US" sz="6731" spc="-51" dirty="0">
                <a:solidFill>
                  <a:srgbClr val="0078D4"/>
                </a:solidFill>
                <a:latin typeface="Segoe UI Semibold"/>
              </a:endParaRPr>
            </a:p>
          </p:txBody>
        </p:sp>
      </p:grpSp>
    </p:spTree>
    <p:extLst>
      <p:ext uri="{BB962C8B-B14F-4D97-AF65-F5344CB8AC3E}">
        <p14:creationId xmlns:p14="http://schemas.microsoft.com/office/powerpoint/2010/main" val="1567479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11AF0E-6420-4C15-A0D4-E085FD50E4E4}"/>
              </a:ext>
            </a:extLst>
          </p:cNvPr>
          <p:cNvSpPr>
            <a:spLocks noGrp="1"/>
          </p:cNvSpPr>
          <p:nvPr>
            <p:ph type="title"/>
          </p:nvPr>
        </p:nvSpPr>
        <p:spPr/>
        <p:txBody>
          <a:bodyPr/>
          <a:lstStyle/>
          <a:p>
            <a:r>
              <a:rPr lang="en-US" dirty="0"/>
              <a:t>Credentials required</a:t>
            </a:r>
          </a:p>
        </p:txBody>
      </p:sp>
      <p:pic>
        <p:nvPicPr>
          <p:cNvPr id="1026" name="Picture 2" descr="https://gxcuf89792.i.lithium.com/t5/image/serverpage/image-id/100601i362E6CE0D3AAE33E/image-size/large?v=1.0&amp;px=999">
            <a:extLst>
              <a:ext uri="{FF2B5EF4-FFF2-40B4-BE49-F238E27FC236}">
                <a16:creationId xmlns:a16="http://schemas.microsoft.com/office/drawing/2014/main" id="{7919EB1B-D83C-4437-9EC2-315D0D363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52" y="1579806"/>
            <a:ext cx="11147571" cy="452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3260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2" hidden="1">
            <a:extLst>
              <a:ext uri="{FF2B5EF4-FFF2-40B4-BE49-F238E27FC236}">
                <a16:creationId xmlns:a16="http://schemas.microsoft.com/office/drawing/2014/main" id="{89F5DFB1-ECF1-4AE2-9446-E9823911DA2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5" imgW="425" imgH="424" progId="TCLayout.ActiveDocument.1">
                  <p:embed/>
                </p:oleObj>
              </mc:Choice>
              <mc:Fallback>
                <p:oleObj name="think-cell Slide" r:id="rId5" imgW="425" imgH="424" progId="TCLayout.ActiveDocument.1">
                  <p:embed/>
                  <p:pic>
                    <p:nvPicPr>
                      <p:cNvPr id="43" name="Object 42" hidden="1">
                        <a:extLst>
                          <a:ext uri="{FF2B5EF4-FFF2-40B4-BE49-F238E27FC236}">
                            <a16:creationId xmlns:a16="http://schemas.microsoft.com/office/drawing/2014/main" id="{89F5DFB1-ECF1-4AE2-9446-E9823911DA2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65" name="Picture 64" descr="A group of people standing in a room&#10;&#10;Description automatically generated">
            <a:extLst>
              <a:ext uri="{FF2B5EF4-FFF2-40B4-BE49-F238E27FC236}">
                <a16:creationId xmlns:a16="http://schemas.microsoft.com/office/drawing/2014/main" id="{4BE08957-6174-4AEE-9DE2-3D79C88C5FD2}"/>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 y="-1"/>
            <a:ext cx="12436468" cy="2929223"/>
          </a:xfrm>
          <a:custGeom>
            <a:avLst/>
            <a:gdLst>
              <a:gd name="connsiteX0" fmla="*/ 0 w 12436468"/>
              <a:gd name="connsiteY0" fmla="*/ 0 h 2929223"/>
              <a:gd name="connsiteX1" fmla="*/ 12436468 w 12436468"/>
              <a:gd name="connsiteY1" fmla="*/ 0 h 2929223"/>
              <a:gd name="connsiteX2" fmla="*/ 12436468 w 12436468"/>
              <a:gd name="connsiteY2" fmla="*/ 2929223 h 2929223"/>
              <a:gd name="connsiteX3" fmla="*/ 0 w 12436468"/>
              <a:gd name="connsiteY3" fmla="*/ 2929223 h 2929223"/>
            </a:gdLst>
            <a:ahLst/>
            <a:cxnLst>
              <a:cxn ang="0">
                <a:pos x="connsiteX0" y="connsiteY0"/>
              </a:cxn>
              <a:cxn ang="0">
                <a:pos x="connsiteX1" y="connsiteY1"/>
              </a:cxn>
              <a:cxn ang="0">
                <a:pos x="connsiteX2" y="connsiteY2"/>
              </a:cxn>
              <a:cxn ang="0">
                <a:pos x="connsiteX3" y="connsiteY3"/>
              </a:cxn>
            </a:cxnLst>
            <a:rect l="l" t="t" r="r" b="b"/>
            <a:pathLst>
              <a:path w="12436468" h="2929223">
                <a:moveTo>
                  <a:pt x="0" y="0"/>
                </a:moveTo>
                <a:lnTo>
                  <a:pt x="12436468" y="0"/>
                </a:lnTo>
                <a:lnTo>
                  <a:pt x="12436468" y="2929223"/>
                </a:lnTo>
                <a:lnTo>
                  <a:pt x="0" y="2929223"/>
                </a:lnTo>
                <a:close/>
              </a:path>
            </a:pathLst>
          </a:custGeom>
        </p:spPr>
      </p:pic>
      <p:graphicFrame>
        <p:nvGraphicFramePr>
          <p:cNvPr id="6" name="Table Placeholder 6">
            <a:extLst>
              <a:ext uri="{FF2B5EF4-FFF2-40B4-BE49-F238E27FC236}">
                <a16:creationId xmlns:a16="http://schemas.microsoft.com/office/drawing/2014/main" id="{A4A57014-E86A-4CA0-8FB9-1EEA718108FB}"/>
              </a:ext>
            </a:extLst>
          </p:cNvPr>
          <p:cNvGraphicFramePr>
            <a:graphicFrameLocks/>
          </p:cNvGraphicFramePr>
          <p:nvPr/>
        </p:nvGraphicFramePr>
        <p:xfrm>
          <a:off x="-1" y="2984912"/>
          <a:ext cx="12436475" cy="3692651"/>
        </p:xfrm>
        <a:graphic>
          <a:graphicData uri="http://schemas.openxmlformats.org/drawingml/2006/table">
            <a:tbl>
              <a:tblPr firstRow="1" bandRow="1">
                <a:tableStyleId>{5C22544A-7EE6-4342-B048-85BDC9FD1C3A}</a:tableStyleId>
              </a:tblPr>
              <a:tblGrid>
                <a:gridCol w="4114801">
                  <a:extLst>
                    <a:ext uri="{9D8B030D-6E8A-4147-A177-3AD203B41FA5}">
                      <a16:colId xmlns:a16="http://schemas.microsoft.com/office/drawing/2014/main" val="1833729505"/>
                    </a:ext>
                  </a:extLst>
                </a:gridCol>
                <a:gridCol w="4160837">
                  <a:extLst>
                    <a:ext uri="{9D8B030D-6E8A-4147-A177-3AD203B41FA5}">
                      <a16:colId xmlns:a16="http://schemas.microsoft.com/office/drawing/2014/main" val="1453218819"/>
                    </a:ext>
                  </a:extLst>
                </a:gridCol>
                <a:gridCol w="4160837">
                  <a:extLst>
                    <a:ext uri="{9D8B030D-6E8A-4147-A177-3AD203B41FA5}">
                      <a16:colId xmlns:a16="http://schemas.microsoft.com/office/drawing/2014/main" val="3732550712"/>
                    </a:ext>
                  </a:extLst>
                </a:gridCol>
              </a:tblGrid>
              <a:tr h="1329140">
                <a:tc>
                  <a:txBody>
                    <a:bodyPr/>
                    <a:lstStyle/>
                    <a:p>
                      <a:pPr marL="0" marR="0" lvl="0" indent="0" algn="l">
                        <a:lnSpc>
                          <a:spcPts val="1600"/>
                        </a:lnSpc>
                        <a:spcBef>
                          <a:spcPts val="600"/>
                        </a:spcBef>
                        <a:spcAft>
                          <a:spcPts val="0"/>
                        </a:spcAft>
                        <a:buFont typeface="Arial" panose="020B0604020202020204" pitchFamily="34" charset="0"/>
                        <a:buNone/>
                      </a:pPr>
                      <a:r>
                        <a:rPr lang="en-US" sz="1400" b="1" i="0" u="none" strike="noStrike" kern="1200" cap="none" spc="0" normalizeH="0" baseline="0" noProof="0" dirty="0">
                          <a:ln>
                            <a:noFill/>
                          </a:ln>
                          <a:solidFill>
                            <a:schemeClr val="tx1"/>
                          </a:solidFill>
                          <a:effectLst/>
                          <a:uLnTx/>
                          <a:uFillTx/>
                          <a:latin typeface="+mn-lt"/>
                          <a:ea typeface="+mn-ea"/>
                          <a:cs typeface="+mn-cs"/>
                        </a:rPr>
                        <a:t>Spin up a DC in your Azure subscription. </a:t>
                      </a:r>
                    </a:p>
                  </a:txBody>
                  <a:tcPr marL="365760" marR="274320"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Can sync with on-premises DCs if VPN or ExpressRoute is configured.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All familiar AD Group Policies can be used.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Virtual machines can be paused or stopped when needed to reduce costs.</a:t>
                      </a:r>
                    </a:p>
                  </a:txBody>
                  <a:tcPr marL="182880" marR="9129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dirty="0">
                          <a:ln>
                            <a:noFill/>
                          </a:ln>
                          <a:solidFill>
                            <a:schemeClr val="tx1"/>
                          </a:solidFill>
                          <a:effectLst/>
                          <a:uLnTx/>
                          <a:uFillTx/>
                          <a:latin typeface="+mn-lt"/>
                          <a:ea typeface="+mn-ea"/>
                          <a:cs typeface="+mn-cs"/>
                        </a:rPr>
                        <a:t>Adds additional management of a VM and Active Directory in Azure. </a:t>
                      </a:r>
                    </a:p>
                    <a:p>
                      <a:pPr marL="315913" marR="0" lvl="0" indent="-185738" algn="l" defTabSz="932742" rtl="0" eaLnBrk="1" fontAlgn="auto" latinLnBrk="0" hangingPunct="1">
                        <a:lnSpc>
                          <a:spcPts val="1600"/>
                        </a:lnSpc>
                        <a:spcBef>
                          <a:spcPts val="6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marL="182880" marR="27432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2691962828"/>
                  </a:ext>
                </a:extLst>
              </a:tr>
              <a:tr h="1034371">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For cloud-based organizations, use Azure AD DS. </a:t>
                      </a:r>
                    </a:p>
                  </a:txBody>
                  <a:tcPr marL="365760" marR="274320"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Great for test or isolated environments that do not need connectivity to on-premises resources.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Azure AD will be your leading source for identities. </a:t>
                      </a:r>
                    </a:p>
                  </a:txBody>
                  <a:tcPr marL="182880" marR="9129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AD DS will always be running resulting in a </a:t>
                      </a:r>
                      <a:r>
                        <a:rPr kumimoji="0" lang="en-US" sz="1400" b="1" i="0" u="none" strike="noStrike" kern="1200" cap="none" spc="0" normalizeH="0" baseline="0" noProof="0" dirty="0">
                          <a:ln>
                            <a:noFill/>
                          </a:ln>
                          <a:solidFill>
                            <a:schemeClr val="tx1"/>
                          </a:solidFill>
                          <a:effectLst/>
                          <a:uLnTx/>
                          <a:uFillTx/>
                          <a:latin typeface="+mn-lt"/>
                          <a:ea typeface="+mn-ea"/>
                          <a:cs typeface="+mn-cs"/>
                        </a:rPr>
                        <a:t>fixed charge per month. </a:t>
                      </a:r>
                    </a:p>
                  </a:txBody>
                  <a:tcPr marL="182880" marR="27432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972142428"/>
                  </a:ext>
                </a:extLst>
              </a:tr>
              <a:tr h="1329140">
                <a:tc>
                  <a:txBody>
                    <a:bodyPr/>
                    <a:lstStyle/>
                    <a:p>
                      <a:pPr marL="0" marR="0" lvl="0" indent="0" algn="l" rtl="0" eaLnBrk="1" fontAlgn="auto" latinLnBrk="0" hangingPunct="1">
                        <a:lnSpc>
                          <a:spcPts val="1600"/>
                        </a:lnSpc>
                        <a:spcBef>
                          <a:spcPts val="600"/>
                        </a:spcBef>
                        <a:spcAft>
                          <a:spcPts val="0"/>
                        </a:spcAft>
                        <a:buFont typeface="Arial" panose="020B0604020202020204" pitchFamily="34" charset="0"/>
                        <a:buNone/>
                      </a:pPr>
                      <a:r>
                        <a:rPr kumimoji="0" lang="en-US" sz="1400" b="1" i="0" u="none" strike="noStrike" kern="1200" cap="none" spc="0" normalizeH="0" baseline="0" noProof="0" dirty="0">
                          <a:ln>
                            <a:noFill/>
                          </a:ln>
                          <a:solidFill>
                            <a:schemeClr val="tx1"/>
                          </a:solidFill>
                          <a:effectLst/>
                          <a:uLnTx/>
                          <a:uFillTx/>
                          <a:latin typeface="+mn-lt"/>
                          <a:ea typeface="+mn-ea"/>
                          <a:cs typeface="+mn-cs"/>
                        </a:rPr>
                        <a:t>For hybrid organizations, use VPN or ExpressRoute and make sure your on-premises DCs can be found in Azure. </a:t>
                      </a:r>
                    </a:p>
                  </a:txBody>
                  <a:tcPr marL="365760" marR="274320" anchor="ctr">
                    <a:lnL w="6350" cap="flat" cmpd="sng" algn="ctr">
                      <a:noFill/>
                      <a:prstDash val="lgDash"/>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Adds additional management of a VM and Active Directory in Azure. </a:t>
                      </a:r>
                    </a:p>
                    <a:p>
                      <a:pPr marL="0" marR="0" lvl="0" indent="0" algn="l" defTabSz="932742" rtl="0" eaLnBrk="1" fontAlgn="auto" latinLnBrk="0" hangingPunct="1">
                        <a:lnSpc>
                          <a:spcPts val="1600"/>
                        </a:lnSpc>
                        <a:spcBef>
                          <a:spcPts val="60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No AD DS or Domain Controller required</a:t>
                      </a:r>
                      <a:br>
                        <a:rPr kumimoji="0" lang="en-US" sz="1400" b="0" i="0" u="none" strike="noStrike" kern="1200" cap="none" spc="0" normalizeH="0" baseline="0" noProof="0" dirty="0">
                          <a:ln>
                            <a:noFill/>
                          </a:ln>
                          <a:solidFill>
                            <a:schemeClr val="tx1"/>
                          </a:solidFill>
                          <a:effectLst/>
                          <a:uLnTx/>
                          <a:uFillTx/>
                          <a:latin typeface="+mn-lt"/>
                          <a:ea typeface="+mn-ea"/>
                          <a:cs typeface="+mn-cs"/>
                        </a:rPr>
                      </a:br>
                      <a:r>
                        <a:rPr kumimoji="0" lang="en-US" sz="1400" b="0" i="0" u="none" strike="noStrike" kern="1200" cap="none" spc="0" normalizeH="0" baseline="0" noProof="0" dirty="0">
                          <a:ln>
                            <a:noFill/>
                          </a:ln>
                          <a:solidFill>
                            <a:schemeClr val="tx1"/>
                          </a:solidFill>
                          <a:effectLst/>
                          <a:uLnTx/>
                          <a:uFillTx/>
                          <a:latin typeface="+mn-lt"/>
                          <a:ea typeface="+mn-ea"/>
                          <a:cs typeface="+mn-cs"/>
                        </a:rPr>
                        <a:t>in Azure. </a:t>
                      </a:r>
                    </a:p>
                  </a:txBody>
                  <a:tcPr marL="182880" marR="9129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tc>
                  <a:txBody>
                    <a:bodyPr/>
                    <a:lstStyle/>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Latency could be increased adding delays during user authentication to VMs. </a:t>
                      </a:r>
                    </a:p>
                    <a:p>
                      <a:pPr marL="0"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This assumes you have an on-premises environment, not suitable for cloud only tests. </a:t>
                      </a:r>
                    </a:p>
                    <a:p>
                      <a:pPr marL="130175" marR="0" lvl="0" indent="0" algn="l" defTabSz="932742" rtl="0" eaLnBrk="1" fontAlgn="auto" latinLnBrk="0" hangingPunct="1">
                        <a:lnSpc>
                          <a:spcPts val="1600"/>
                        </a:lnSpc>
                        <a:spcBef>
                          <a:spcPts val="6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marL="182880" marR="9129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3175" cap="flat" cmpd="sng" algn="ctr">
                      <a:solidFill>
                        <a:schemeClr val="bg1">
                          <a:lumMod val="65000"/>
                        </a:schemeClr>
                      </a:solidFill>
                      <a:prstDash val="dash"/>
                      <a:round/>
                      <a:headEnd type="none" w="med" len="med"/>
                      <a:tailEnd type="none" w="med" len="med"/>
                    </a:lnT>
                    <a:lnB w="3175" cap="flat" cmpd="sng" algn="ctr">
                      <a:solidFill>
                        <a:schemeClr val="bg1">
                          <a:lumMod val="65000"/>
                        </a:schemeClr>
                      </a:solidFill>
                      <a:prstDash val="dash"/>
                      <a:round/>
                      <a:headEnd type="none" w="med" len="med"/>
                      <a:tailEnd type="none" w="med" len="med"/>
                    </a:lnB>
                    <a:noFill/>
                  </a:tcPr>
                </a:tc>
                <a:extLst>
                  <a:ext uri="{0D108BD9-81ED-4DB2-BD59-A6C34878D82A}">
                    <a16:rowId xmlns:a16="http://schemas.microsoft.com/office/drawing/2014/main" val="1758074237"/>
                  </a:ext>
                </a:extLst>
              </a:tr>
            </a:tbl>
          </a:graphicData>
        </a:graphic>
      </p:graphicFrame>
      <p:sp>
        <p:nvSpPr>
          <p:cNvPr id="7" name="Rectangle 6">
            <a:extLst>
              <a:ext uri="{FF2B5EF4-FFF2-40B4-BE49-F238E27FC236}">
                <a16:creationId xmlns:a16="http://schemas.microsoft.com/office/drawing/2014/main" id="{DCF3C6AF-680E-43A1-97F2-28F8298EB00D}"/>
              </a:ext>
            </a:extLst>
          </p:cNvPr>
          <p:cNvSpPr/>
          <p:nvPr/>
        </p:nvSpPr>
        <p:spPr bwMode="auto">
          <a:xfrm>
            <a:off x="1" y="1"/>
            <a:ext cx="12436474" cy="1838960"/>
          </a:xfrm>
          <a:prstGeom prst="rect">
            <a:avLst/>
          </a:prstGeom>
          <a:solidFill>
            <a:schemeClr val="accent1">
              <a:alpha val="9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182880" bIns="822960" numCol="1" spcCol="0" rtlCol="0" fromWordArt="0" anchor="ctr" anchorCtr="0" forceAA="0" compatLnSpc="1">
            <a:prstTxWarp prst="textNoShape">
              <a:avLst/>
            </a:prstTxWarp>
            <a:noAutofit/>
          </a:bodyPr>
          <a:lstStyle/>
          <a:p>
            <a:pPr algn="ctr" defTabSz="699422">
              <a:lnSpc>
                <a:spcPct val="90000"/>
              </a:lnSpc>
            </a:pPr>
            <a:r>
              <a:rPr lang="en-US" sz="3200" dirty="0">
                <a:solidFill>
                  <a:schemeClr val="bg1"/>
                </a:solidFill>
                <a:latin typeface="+mj-lt"/>
              </a:rPr>
              <a:t>Identity Strategies</a:t>
            </a:r>
          </a:p>
        </p:txBody>
      </p:sp>
      <p:cxnSp>
        <p:nvCxnSpPr>
          <p:cNvPr id="12" name="Straight Connector 11">
            <a:extLst>
              <a:ext uri="{FF2B5EF4-FFF2-40B4-BE49-F238E27FC236}">
                <a16:creationId xmlns:a16="http://schemas.microsoft.com/office/drawing/2014/main" id="{2F44CB14-6234-4D1C-BED9-F5385CC5C53B}"/>
              </a:ext>
            </a:extLst>
          </p:cNvPr>
          <p:cNvCxnSpPr>
            <a:cxnSpLocks/>
          </p:cNvCxnSpPr>
          <p:nvPr/>
        </p:nvCxnSpPr>
        <p:spPr>
          <a:xfrm>
            <a:off x="4143112" y="2904645"/>
            <a:ext cx="0" cy="3772919"/>
          </a:xfrm>
          <a:prstGeom prst="line">
            <a:avLst/>
          </a:prstGeom>
          <a:noFill/>
          <a:ln w="6350" cap="flat" cmpd="sng" algn="ctr">
            <a:solidFill>
              <a:schemeClr val="bg1">
                <a:lumMod val="85000"/>
              </a:schemeClr>
            </a:solidFill>
            <a:prstDash val="solid"/>
            <a:headEnd type="none" w="med" len="med"/>
            <a:tailEnd type="none" w="med" len="med"/>
          </a:ln>
          <a:effectLst/>
        </p:spPr>
      </p:cxnSp>
      <p:sp>
        <p:nvSpPr>
          <p:cNvPr id="8" name="Rectangle 7">
            <a:extLst>
              <a:ext uri="{FF2B5EF4-FFF2-40B4-BE49-F238E27FC236}">
                <a16:creationId xmlns:a16="http://schemas.microsoft.com/office/drawing/2014/main" id="{AA68D823-D465-4303-81D2-214A9E1A38E4}"/>
              </a:ext>
            </a:extLst>
          </p:cNvPr>
          <p:cNvSpPr/>
          <p:nvPr/>
        </p:nvSpPr>
        <p:spPr bwMode="auto">
          <a:xfrm>
            <a:off x="2" y="1838961"/>
            <a:ext cx="12436471" cy="1090261"/>
          </a:xfrm>
          <a:prstGeom prst="rect">
            <a:avLst/>
          </a:prstGeom>
          <a:solidFill>
            <a:schemeClr val="accent1">
              <a:lumMod val="50000"/>
              <a:alpha val="9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182880" bIns="822960" numCol="1" spcCol="0" rtlCol="0" fromWordArt="0" anchor="ctr" anchorCtr="0" forceAA="0" compatLnSpc="1">
            <a:prstTxWarp prst="textNoShape">
              <a:avLst/>
            </a:prstTxWarp>
            <a:noAutofit/>
          </a:bodyPr>
          <a:lstStyle/>
          <a:p>
            <a:pPr algn="ctr" defTabSz="699422">
              <a:lnSpc>
                <a:spcPct val="90000"/>
              </a:lnSpc>
            </a:pPr>
            <a:endParaRPr lang="en-US" sz="3200" dirty="0">
              <a:solidFill>
                <a:schemeClr val="bg1"/>
              </a:solidFill>
              <a:latin typeface="+mj-lt"/>
            </a:endParaRPr>
          </a:p>
        </p:txBody>
      </p:sp>
      <p:cxnSp>
        <p:nvCxnSpPr>
          <p:cNvPr id="41" name="Straight Connector 40">
            <a:extLst>
              <a:ext uri="{FF2B5EF4-FFF2-40B4-BE49-F238E27FC236}">
                <a16:creationId xmlns:a16="http://schemas.microsoft.com/office/drawing/2014/main" id="{5944BFA8-F8C2-4CD3-9E9F-E4BE2553B237}"/>
              </a:ext>
            </a:extLst>
          </p:cNvPr>
          <p:cNvCxnSpPr>
            <a:cxnSpLocks/>
          </p:cNvCxnSpPr>
          <p:nvPr/>
        </p:nvCxnSpPr>
        <p:spPr>
          <a:xfrm>
            <a:off x="8264538" y="2929222"/>
            <a:ext cx="0" cy="3748342"/>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18" name="Straight Connector 17">
            <a:extLst>
              <a:ext uri="{FF2B5EF4-FFF2-40B4-BE49-F238E27FC236}">
                <a16:creationId xmlns:a16="http://schemas.microsoft.com/office/drawing/2014/main" id="{FA2BBE6B-4046-4D26-8B26-0545A86E6EC7}"/>
              </a:ext>
            </a:extLst>
          </p:cNvPr>
          <p:cNvCxnSpPr>
            <a:cxnSpLocks/>
          </p:cNvCxnSpPr>
          <p:nvPr/>
        </p:nvCxnSpPr>
        <p:spPr>
          <a:xfrm flipH="1">
            <a:off x="4146682" y="1838961"/>
            <a:ext cx="2" cy="1090261"/>
          </a:xfrm>
          <a:prstGeom prst="line">
            <a:avLst/>
          </a:prstGeom>
          <a:noFill/>
          <a:ln w="6350" cap="flat" cmpd="sng" algn="ctr">
            <a:solidFill>
              <a:schemeClr val="bg1"/>
            </a:solidFill>
            <a:prstDash val="solid"/>
            <a:headEnd type="none" w="med" len="med"/>
            <a:tailEnd type="none" w="med" len="med"/>
          </a:ln>
          <a:effectLst/>
        </p:spPr>
      </p:cxnSp>
      <p:cxnSp>
        <p:nvCxnSpPr>
          <p:cNvPr id="44" name="Straight Connector 43">
            <a:extLst>
              <a:ext uri="{FF2B5EF4-FFF2-40B4-BE49-F238E27FC236}">
                <a16:creationId xmlns:a16="http://schemas.microsoft.com/office/drawing/2014/main" id="{F0213553-E30D-4CB5-9462-FFBBF90C246B}"/>
              </a:ext>
            </a:extLst>
          </p:cNvPr>
          <p:cNvCxnSpPr>
            <a:cxnSpLocks/>
          </p:cNvCxnSpPr>
          <p:nvPr/>
        </p:nvCxnSpPr>
        <p:spPr>
          <a:xfrm flipH="1">
            <a:off x="8265813" y="1838961"/>
            <a:ext cx="2" cy="1090261"/>
          </a:xfrm>
          <a:prstGeom prst="line">
            <a:avLst/>
          </a:prstGeom>
          <a:noFill/>
          <a:ln w="6350" cap="flat" cmpd="sng" algn="ctr">
            <a:solidFill>
              <a:schemeClr val="bg1"/>
            </a:solidFill>
            <a:prstDash val="solid"/>
            <a:headEnd type="none" w="med" len="med"/>
            <a:tailEnd type="none" w="med" len="med"/>
          </a:ln>
          <a:effectLst/>
        </p:spPr>
      </p:cxnSp>
      <p:sp>
        <p:nvSpPr>
          <p:cNvPr id="16" name="Rectangle 15">
            <a:extLst>
              <a:ext uri="{FF2B5EF4-FFF2-40B4-BE49-F238E27FC236}">
                <a16:creationId xmlns:a16="http://schemas.microsoft.com/office/drawing/2014/main" id="{6EE4218A-9507-4460-B082-3DEEC4253FED}"/>
              </a:ext>
            </a:extLst>
          </p:cNvPr>
          <p:cNvSpPr/>
          <p:nvPr/>
        </p:nvSpPr>
        <p:spPr bwMode="auto">
          <a:xfrm>
            <a:off x="800395" y="2283463"/>
            <a:ext cx="2458482" cy="62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ts val="600"/>
              </a:spcBef>
            </a:pPr>
            <a:r>
              <a:rPr lang="en-US" sz="2000" dirty="0">
                <a:solidFill>
                  <a:schemeClr val="bg1"/>
                </a:solidFill>
                <a:latin typeface="+mj-lt"/>
                <a:ea typeface="Segoe UI" pitchFamily="34" charset="0"/>
                <a:cs typeface="Segoe UI" pitchFamily="34" charset="0"/>
              </a:rPr>
              <a:t>Option </a:t>
            </a:r>
          </a:p>
        </p:txBody>
      </p:sp>
      <p:sp>
        <p:nvSpPr>
          <p:cNvPr id="17" name="Rectangle 16">
            <a:extLst>
              <a:ext uri="{FF2B5EF4-FFF2-40B4-BE49-F238E27FC236}">
                <a16:creationId xmlns:a16="http://schemas.microsoft.com/office/drawing/2014/main" id="{3977E5BB-7ADD-45FE-A7B6-6AA126579E62}"/>
              </a:ext>
            </a:extLst>
          </p:cNvPr>
          <p:cNvSpPr/>
          <p:nvPr/>
        </p:nvSpPr>
        <p:spPr bwMode="auto">
          <a:xfrm>
            <a:off x="9079576" y="2283463"/>
            <a:ext cx="2726702" cy="62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ts val="600"/>
              </a:spcBef>
            </a:pPr>
            <a:r>
              <a:rPr lang="en-US" sz="2000" dirty="0">
                <a:solidFill>
                  <a:schemeClr val="bg1"/>
                </a:solidFill>
                <a:latin typeface="+mj-lt"/>
                <a:ea typeface="Segoe UI" pitchFamily="34" charset="0"/>
                <a:cs typeface="Segoe UI" pitchFamily="34" charset="0"/>
              </a:rPr>
              <a:t>Cons </a:t>
            </a:r>
          </a:p>
        </p:txBody>
      </p:sp>
      <p:grpSp>
        <p:nvGrpSpPr>
          <p:cNvPr id="46" name="Group 45">
            <a:extLst>
              <a:ext uri="{FF2B5EF4-FFF2-40B4-BE49-F238E27FC236}">
                <a16:creationId xmlns:a16="http://schemas.microsoft.com/office/drawing/2014/main" id="{4C015477-EA67-498B-9EAA-748371806DE9}"/>
              </a:ext>
            </a:extLst>
          </p:cNvPr>
          <p:cNvGrpSpPr/>
          <p:nvPr/>
        </p:nvGrpSpPr>
        <p:grpSpPr>
          <a:xfrm>
            <a:off x="1474478" y="1346468"/>
            <a:ext cx="1095162" cy="944104"/>
            <a:chOff x="2553917" y="1346468"/>
            <a:chExt cx="1095162" cy="944104"/>
          </a:xfrm>
        </p:grpSpPr>
        <p:grpSp>
          <p:nvGrpSpPr>
            <p:cNvPr id="9" name="Group 8">
              <a:extLst>
                <a:ext uri="{FF2B5EF4-FFF2-40B4-BE49-F238E27FC236}">
                  <a16:creationId xmlns:a16="http://schemas.microsoft.com/office/drawing/2014/main" id="{C27FD43C-CF00-4DF0-87C3-2083AF02E021}"/>
                </a:ext>
              </a:extLst>
            </p:cNvPr>
            <p:cNvGrpSpPr/>
            <p:nvPr/>
          </p:nvGrpSpPr>
          <p:grpSpPr>
            <a:xfrm>
              <a:off x="2553917" y="1346468"/>
              <a:ext cx="1095162" cy="944104"/>
              <a:chOff x="898051" y="1744865"/>
              <a:chExt cx="1169574" cy="1008252"/>
            </a:xfrm>
          </p:grpSpPr>
          <p:sp>
            <p:nvSpPr>
              <p:cNvPr id="10" name="Hexagon 9">
                <a:extLst>
                  <a:ext uri="{FF2B5EF4-FFF2-40B4-BE49-F238E27FC236}">
                    <a16:creationId xmlns:a16="http://schemas.microsoft.com/office/drawing/2014/main" id="{15381A00-CECC-4C9A-9CC1-C607D0648090}"/>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8BB2A160-3DCE-44BC-BB6C-D2C3056DDAE9}"/>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AD62EFCB-6B73-41D5-875D-4C01D220B47C}"/>
                </a:ext>
              </a:extLst>
            </p:cNvPr>
            <p:cNvGrpSpPr/>
            <p:nvPr/>
          </p:nvGrpSpPr>
          <p:grpSpPr>
            <a:xfrm>
              <a:off x="2715164" y="1636154"/>
              <a:ext cx="737566" cy="307319"/>
              <a:chOff x="6685227" y="3335602"/>
              <a:chExt cx="754380" cy="314325"/>
            </a:xfrm>
          </p:grpSpPr>
          <p:sp>
            <p:nvSpPr>
              <p:cNvPr id="20" name="Freeform: Shape 19">
                <a:extLst>
                  <a:ext uri="{FF2B5EF4-FFF2-40B4-BE49-F238E27FC236}">
                    <a16:creationId xmlns:a16="http://schemas.microsoft.com/office/drawing/2014/main" id="{081BF0A4-BB42-4978-B87E-3B89514C84B0}"/>
                  </a:ext>
                </a:extLst>
              </p:cNvPr>
              <p:cNvSpPr/>
              <p:nvPr/>
            </p:nvSpPr>
            <p:spPr>
              <a:xfrm>
                <a:off x="6896682" y="3335602"/>
                <a:ext cx="333375" cy="295275"/>
              </a:xfrm>
              <a:custGeom>
                <a:avLst/>
                <a:gdLst>
                  <a:gd name="connsiteX0" fmla="*/ 109273 w 333375"/>
                  <a:gd name="connsiteY0" fmla="*/ 145468 h 295275"/>
                  <a:gd name="connsiteX1" fmla="*/ 168328 w 333375"/>
                  <a:gd name="connsiteY1" fmla="*/ 82603 h 295275"/>
                  <a:gd name="connsiteX2" fmla="*/ 227383 w 333375"/>
                  <a:gd name="connsiteY2" fmla="*/ 145468 h 295275"/>
                  <a:gd name="connsiteX3" fmla="*/ 168328 w 333375"/>
                  <a:gd name="connsiteY3" fmla="*/ 208333 h 295275"/>
                  <a:gd name="connsiteX4" fmla="*/ 109273 w 333375"/>
                  <a:gd name="connsiteY4" fmla="*/ 145468 h 295275"/>
                  <a:gd name="connsiteX5" fmla="*/ 109273 w 333375"/>
                  <a:gd name="connsiteY5" fmla="*/ 145468 h 295275"/>
                  <a:gd name="connsiteX6" fmla="*/ 109273 w 333375"/>
                  <a:gd name="connsiteY6" fmla="*/ 145468 h 295275"/>
                  <a:gd name="connsiteX7" fmla="*/ 109273 w 333375"/>
                  <a:gd name="connsiteY7" fmla="*/ 145468 h 295275"/>
                  <a:gd name="connsiteX8" fmla="*/ 253100 w 333375"/>
                  <a:gd name="connsiteY8" fmla="*/ 295010 h 295275"/>
                  <a:gd name="connsiteX9" fmla="*/ 168328 w 333375"/>
                  <a:gd name="connsiteY9" fmla="*/ 209285 h 295275"/>
                  <a:gd name="connsiteX10" fmla="*/ 85460 w 333375"/>
                  <a:gd name="connsiteY10" fmla="*/ 295010 h 295275"/>
                  <a:gd name="connsiteX11" fmla="*/ 58790 w 333375"/>
                  <a:gd name="connsiteY11" fmla="*/ 85460 h 295275"/>
                  <a:gd name="connsiteX12" fmla="*/ 95938 w 333375"/>
                  <a:gd name="connsiteY12" fmla="*/ 46408 h 295275"/>
                  <a:gd name="connsiteX13" fmla="*/ 58790 w 333375"/>
                  <a:gd name="connsiteY13" fmla="*/ 7355 h 295275"/>
                  <a:gd name="connsiteX14" fmla="*/ 21643 w 333375"/>
                  <a:gd name="connsiteY14" fmla="*/ 46408 h 295275"/>
                  <a:gd name="connsiteX15" fmla="*/ 58790 w 333375"/>
                  <a:gd name="connsiteY15" fmla="*/ 85460 h 295275"/>
                  <a:gd name="connsiteX16" fmla="*/ 58790 w 333375"/>
                  <a:gd name="connsiteY16" fmla="*/ 85460 h 295275"/>
                  <a:gd name="connsiteX17" fmla="*/ 58790 w 333375"/>
                  <a:gd name="connsiteY17" fmla="*/ 85460 h 295275"/>
                  <a:gd name="connsiteX18" fmla="*/ 58790 w 333375"/>
                  <a:gd name="connsiteY18" fmla="*/ 85460 h 295275"/>
                  <a:gd name="connsiteX19" fmla="*/ 109273 w 333375"/>
                  <a:gd name="connsiteY19" fmla="*/ 131180 h 295275"/>
                  <a:gd name="connsiteX20" fmla="*/ 58790 w 333375"/>
                  <a:gd name="connsiteY20" fmla="*/ 88318 h 295275"/>
                  <a:gd name="connsiteX21" fmla="*/ 7355 w 333375"/>
                  <a:gd name="connsiteY21" fmla="*/ 140705 h 295275"/>
                  <a:gd name="connsiteX22" fmla="*/ 278818 w 333375"/>
                  <a:gd name="connsiteY22" fmla="*/ 85460 h 295275"/>
                  <a:gd name="connsiteX23" fmla="*/ 315965 w 333375"/>
                  <a:gd name="connsiteY23" fmla="*/ 46408 h 295275"/>
                  <a:gd name="connsiteX24" fmla="*/ 278818 w 333375"/>
                  <a:gd name="connsiteY24" fmla="*/ 7355 h 295275"/>
                  <a:gd name="connsiteX25" fmla="*/ 241670 w 333375"/>
                  <a:gd name="connsiteY25" fmla="*/ 46408 h 295275"/>
                  <a:gd name="connsiteX26" fmla="*/ 278818 w 333375"/>
                  <a:gd name="connsiteY26" fmla="*/ 85460 h 295275"/>
                  <a:gd name="connsiteX27" fmla="*/ 278818 w 333375"/>
                  <a:gd name="connsiteY27" fmla="*/ 85460 h 295275"/>
                  <a:gd name="connsiteX28" fmla="*/ 278818 w 333375"/>
                  <a:gd name="connsiteY28" fmla="*/ 85460 h 295275"/>
                  <a:gd name="connsiteX29" fmla="*/ 278818 w 333375"/>
                  <a:gd name="connsiteY29" fmla="*/ 85460 h 295275"/>
                  <a:gd name="connsiteX30" fmla="*/ 331205 w 333375"/>
                  <a:gd name="connsiteY30" fmla="*/ 140705 h 295275"/>
                  <a:gd name="connsiteX31" fmla="*/ 279770 w 333375"/>
                  <a:gd name="connsiteY31" fmla="*/ 88318 h 295275"/>
                  <a:gd name="connsiteX32" fmla="*/ 228335 w 333375"/>
                  <a:gd name="connsiteY32" fmla="*/ 13118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375" h="295275">
                    <a:moveTo>
                      <a:pt x="109273" y="145468"/>
                    </a:moveTo>
                    <a:cubicBezTo>
                      <a:pt x="109273" y="111178"/>
                      <a:pt x="135943" y="82603"/>
                      <a:pt x="168328" y="82603"/>
                    </a:cubicBezTo>
                    <a:cubicBezTo>
                      <a:pt x="201665" y="82603"/>
                      <a:pt x="227383" y="111178"/>
                      <a:pt x="227383" y="145468"/>
                    </a:cubicBezTo>
                    <a:cubicBezTo>
                      <a:pt x="227383" y="179758"/>
                      <a:pt x="200713" y="208333"/>
                      <a:pt x="168328" y="208333"/>
                    </a:cubicBezTo>
                    <a:cubicBezTo>
                      <a:pt x="135943" y="208333"/>
                      <a:pt x="109273" y="179758"/>
                      <a:pt x="109273" y="145468"/>
                    </a:cubicBezTo>
                    <a:lnTo>
                      <a:pt x="109273" y="145468"/>
                    </a:lnTo>
                    <a:lnTo>
                      <a:pt x="109273" y="145468"/>
                    </a:lnTo>
                    <a:lnTo>
                      <a:pt x="109273" y="145468"/>
                    </a:lnTo>
                    <a:close/>
                    <a:moveTo>
                      <a:pt x="253100" y="295010"/>
                    </a:moveTo>
                    <a:cubicBezTo>
                      <a:pt x="253100" y="247385"/>
                      <a:pt x="215953" y="209285"/>
                      <a:pt x="168328" y="209285"/>
                    </a:cubicBezTo>
                    <a:cubicBezTo>
                      <a:pt x="122608" y="209285"/>
                      <a:pt x="85460" y="248338"/>
                      <a:pt x="85460" y="295010"/>
                    </a:cubicBezTo>
                    <a:moveTo>
                      <a:pt x="58790" y="85460"/>
                    </a:moveTo>
                    <a:cubicBezTo>
                      <a:pt x="79745" y="85460"/>
                      <a:pt x="95938" y="68315"/>
                      <a:pt x="95938" y="46408"/>
                    </a:cubicBezTo>
                    <a:cubicBezTo>
                      <a:pt x="95938" y="25453"/>
                      <a:pt x="78793" y="7355"/>
                      <a:pt x="58790" y="7355"/>
                    </a:cubicBezTo>
                    <a:cubicBezTo>
                      <a:pt x="37835" y="7355"/>
                      <a:pt x="21643" y="24500"/>
                      <a:pt x="21643" y="46408"/>
                    </a:cubicBezTo>
                    <a:cubicBezTo>
                      <a:pt x="20690" y="68315"/>
                      <a:pt x="37835" y="85460"/>
                      <a:pt x="58790" y="85460"/>
                    </a:cubicBezTo>
                    <a:lnTo>
                      <a:pt x="58790" y="85460"/>
                    </a:lnTo>
                    <a:lnTo>
                      <a:pt x="58790" y="85460"/>
                    </a:lnTo>
                    <a:lnTo>
                      <a:pt x="58790" y="85460"/>
                    </a:lnTo>
                    <a:close/>
                    <a:moveTo>
                      <a:pt x="109273" y="131180"/>
                    </a:moveTo>
                    <a:cubicBezTo>
                      <a:pt x="104510" y="106415"/>
                      <a:pt x="83555" y="88318"/>
                      <a:pt x="58790" y="88318"/>
                    </a:cubicBezTo>
                    <a:cubicBezTo>
                      <a:pt x="30215" y="88318"/>
                      <a:pt x="7355" y="113083"/>
                      <a:pt x="7355" y="140705"/>
                    </a:cubicBezTo>
                    <a:moveTo>
                      <a:pt x="278818" y="85460"/>
                    </a:moveTo>
                    <a:cubicBezTo>
                      <a:pt x="299773" y="85460"/>
                      <a:pt x="315965" y="68315"/>
                      <a:pt x="315965" y="46408"/>
                    </a:cubicBezTo>
                    <a:cubicBezTo>
                      <a:pt x="315965" y="25453"/>
                      <a:pt x="298820" y="7355"/>
                      <a:pt x="278818" y="7355"/>
                    </a:cubicBezTo>
                    <a:cubicBezTo>
                      <a:pt x="258815" y="7355"/>
                      <a:pt x="241670" y="24500"/>
                      <a:pt x="241670" y="46408"/>
                    </a:cubicBezTo>
                    <a:cubicBezTo>
                      <a:pt x="241670" y="68315"/>
                      <a:pt x="258815" y="85460"/>
                      <a:pt x="278818" y="85460"/>
                    </a:cubicBezTo>
                    <a:lnTo>
                      <a:pt x="278818" y="85460"/>
                    </a:lnTo>
                    <a:lnTo>
                      <a:pt x="278818" y="85460"/>
                    </a:lnTo>
                    <a:lnTo>
                      <a:pt x="278818" y="85460"/>
                    </a:lnTo>
                    <a:close/>
                    <a:moveTo>
                      <a:pt x="331205" y="140705"/>
                    </a:moveTo>
                    <a:cubicBezTo>
                      <a:pt x="331205" y="111178"/>
                      <a:pt x="308345" y="88318"/>
                      <a:pt x="279770" y="88318"/>
                    </a:cubicBezTo>
                    <a:cubicBezTo>
                      <a:pt x="254053" y="88318"/>
                      <a:pt x="233098" y="106415"/>
                      <a:pt x="228335" y="13118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lin ang="5400000" scaled="1"/>
                  </a:gradFill>
                </a:endParaRPr>
              </a:p>
            </p:txBody>
          </p:sp>
          <p:sp>
            <p:nvSpPr>
              <p:cNvPr id="21" name="Freeform: Shape 20">
                <a:extLst>
                  <a:ext uri="{FF2B5EF4-FFF2-40B4-BE49-F238E27FC236}">
                    <a16:creationId xmlns:a16="http://schemas.microsoft.com/office/drawing/2014/main" id="{EA9794F2-EE1E-45FC-92A1-B501A0FF36D5}"/>
                  </a:ext>
                </a:extLst>
              </p:cNvPr>
              <p:cNvSpPr/>
              <p:nvPr/>
            </p:nvSpPr>
            <p:spPr>
              <a:xfrm>
                <a:off x="6805242" y="3468952"/>
                <a:ext cx="514350" cy="180975"/>
              </a:xfrm>
              <a:custGeom>
                <a:avLst/>
                <a:gdLst>
                  <a:gd name="connsiteX0" fmla="*/ 424550 w 514350"/>
                  <a:gd name="connsiteY0" fmla="*/ 7355 h 180975"/>
                  <a:gd name="connsiteX1" fmla="*/ 510275 w 514350"/>
                  <a:gd name="connsiteY1" fmla="*/ 78793 h 180975"/>
                  <a:gd name="connsiteX2" fmla="*/ 258815 w 514350"/>
                  <a:gd name="connsiteY2" fmla="*/ 174043 h 180975"/>
                  <a:gd name="connsiteX3" fmla="*/ 7355 w 514350"/>
                  <a:gd name="connsiteY3" fmla="*/ 78793 h 180975"/>
                  <a:gd name="connsiteX4" fmla="*/ 94985 w 514350"/>
                  <a:gd name="connsiteY4" fmla="*/ 7355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0" h="180975">
                    <a:moveTo>
                      <a:pt x="424550" y="7355"/>
                    </a:moveTo>
                    <a:cubicBezTo>
                      <a:pt x="477890" y="24500"/>
                      <a:pt x="510275" y="50218"/>
                      <a:pt x="510275" y="78793"/>
                    </a:cubicBezTo>
                    <a:cubicBezTo>
                      <a:pt x="510275" y="130228"/>
                      <a:pt x="397880" y="174043"/>
                      <a:pt x="258815" y="174043"/>
                    </a:cubicBezTo>
                    <a:cubicBezTo>
                      <a:pt x="119750" y="174043"/>
                      <a:pt x="7355" y="132133"/>
                      <a:pt x="7355" y="78793"/>
                    </a:cubicBezTo>
                    <a:cubicBezTo>
                      <a:pt x="7355" y="50218"/>
                      <a:pt x="41645" y="24500"/>
                      <a:pt x="94985" y="735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lin ang="5400000" scaled="1"/>
                  </a:gradFill>
                </a:endParaRPr>
              </a:p>
            </p:txBody>
          </p:sp>
          <p:sp>
            <p:nvSpPr>
              <p:cNvPr id="22" name="Freeform: Shape 21">
                <a:extLst>
                  <a:ext uri="{FF2B5EF4-FFF2-40B4-BE49-F238E27FC236}">
                    <a16:creationId xmlns:a16="http://schemas.microsoft.com/office/drawing/2014/main" id="{59632419-DC2F-43FF-9AEC-2818D387A9EA}"/>
                  </a:ext>
                </a:extLst>
              </p:cNvPr>
              <p:cNvSpPr/>
              <p:nvPr/>
            </p:nvSpPr>
            <p:spPr>
              <a:xfrm>
                <a:off x="6685227" y="3501337"/>
                <a:ext cx="114300" cy="47625"/>
              </a:xfrm>
              <a:custGeom>
                <a:avLst/>
                <a:gdLst>
                  <a:gd name="connsiteX0" fmla="*/ 37835 w 114300"/>
                  <a:gd name="connsiteY0" fmla="*/ 7355 h 47625"/>
                  <a:gd name="connsiteX1" fmla="*/ 7355 w 114300"/>
                  <a:gd name="connsiteY1" fmla="*/ 42598 h 47625"/>
                  <a:gd name="connsiteX2" fmla="*/ 111178 w 114300"/>
                  <a:gd name="connsiteY2" fmla="*/ 42598 h 47625"/>
                </a:gdLst>
                <a:ahLst/>
                <a:cxnLst>
                  <a:cxn ang="0">
                    <a:pos x="connsiteX0" y="connsiteY0"/>
                  </a:cxn>
                  <a:cxn ang="0">
                    <a:pos x="connsiteX1" y="connsiteY1"/>
                  </a:cxn>
                  <a:cxn ang="0">
                    <a:pos x="connsiteX2" y="connsiteY2"/>
                  </a:cxn>
                </a:cxnLst>
                <a:rect l="l" t="t" r="r" b="b"/>
                <a:pathLst>
                  <a:path w="114300" h="47625">
                    <a:moveTo>
                      <a:pt x="37835" y="7355"/>
                    </a:moveTo>
                    <a:lnTo>
                      <a:pt x="7355" y="42598"/>
                    </a:lnTo>
                    <a:lnTo>
                      <a:pt x="111178" y="4259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lin ang="5400000" scaled="1"/>
                  </a:gradFill>
                </a:endParaRPr>
              </a:p>
            </p:txBody>
          </p:sp>
          <p:sp>
            <p:nvSpPr>
              <p:cNvPr id="23" name="Freeform: Shape 22">
                <a:extLst>
                  <a:ext uri="{FF2B5EF4-FFF2-40B4-BE49-F238E27FC236}">
                    <a16:creationId xmlns:a16="http://schemas.microsoft.com/office/drawing/2014/main" id="{CDF1EB90-2B80-405E-8C5A-98CF1D598951}"/>
                  </a:ext>
                </a:extLst>
              </p:cNvPr>
              <p:cNvSpPr/>
              <p:nvPr/>
            </p:nvSpPr>
            <p:spPr>
              <a:xfrm>
                <a:off x="7325307" y="3536579"/>
                <a:ext cx="114300" cy="38100"/>
              </a:xfrm>
              <a:custGeom>
                <a:avLst/>
                <a:gdLst>
                  <a:gd name="connsiteX0" fmla="*/ 79745 w 114300"/>
                  <a:gd name="connsiteY0" fmla="*/ 39740 h 38100"/>
                  <a:gd name="connsiteX1" fmla="*/ 111178 w 114300"/>
                  <a:gd name="connsiteY1" fmla="*/ 7355 h 38100"/>
                  <a:gd name="connsiteX2" fmla="*/ 7355 w 114300"/>
                  <a:gd name="connsiteY2" fmla="*/ 7355 h 38100"/>
                </a:gdLst>
                <a:ahLst/>
                <a:cxnLst>
                  <a:cxn ang="0">
                    <a:pos x="connsiteX0" y="connsiteY0"/>
                  </a:cxn>
                  <a:cxn ang="0">
                    <a:pos x="connsiteX1" y="connsiteY1"/>
                  </a:cxn>
                  <a:cxn ang="0">
                    <a:pos x="connsiteX2" y="connsiteY2"/>
                  </a:cxn>
                </a:cxnLst>
                <a:rect l="l" t="t" r="r" b="b"/>
                <a:pathLst>
                  <a:path w="114300" h="38100">
                    <a:moveTo>
                      <a:pt x="79745" y="39740"/>
                    </a:moveTo>
                    <a:lnTo>
                      <a:pt x="111178" y="7355"/>
                    </a:lnTo>
                    <a:lnTo>
                      <a:pt x="7355" y="735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lin ang="5400000" scaled="1"/>
                  </a:gradFill>
                </a:endParaRPr>
              </a:p>
            </p:txBody>
          </p:sp>
        </p:grpSp>
      </p:grpSp>
      <p:sp>
        <p:nvSpPr>
          <p:cNvPr id="47" name="Rectangle 46">
            <a:extLst>
              <a:ext uri="{FF2B5EF4-FFF2-40B4-BE49-F238E27FC236}">
                <a16:creationId xmlns:a16="http://schemas.microsoft.com/office/drawing/2014/main" id="{88334C9C-9426-4825-986D-E3F010A569DA}"/>
              </a:ext>
            </a:extLst>
          </p:cNvPr>
          <p:cNvSpPr/>
          <p:nvPr/>
        </p:nvSpPr>
        <p:spPr bwMode="auto">
          <a:xfrm>
            <a:off x="4993570" y="2283463"/>
            <a:ext cx="2458482" cy="62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ts val="600"/>
              </a:spcBef>
            </a:pPr>
            <a:r>
              <a:rPr lang="en-US" sz="2000" dirty="0">
                <a:solidFill>
                  <a:schemeClr val="bg1"/>
                </a:solidFill>
                <a:latin typeface="+mj-lt"/>
                <a:ea typeface="Segoe UI" pitchFamily="34" charset="0"/>
                <a:cs typeface="Segoe UI" pitchFamily="34" charset="0"/>
              </a:rPr>
              <a:t>Pros</a:t>
            </a:r>
          </a:p>
        </p:txBody>
      </p:sp>
      <p:grpSp>
        <p:nvGrpSpPr>
          <p:cNvPr id="13" name="Group 12">
            <a:extLst>
              <a:ext uri="{FF2B5EF4-FFF2-40B4-BE49-F238E27FC236}">
                <a16:creationId xmlns:a16="http://schemas.microsoft.com/office/drawing/2014/main" id="{8B54DBB6-E329-478C-BE02-11C38D923F86}"/>
              </a:ext>
            </a:extLst>
          </p:cNvPr>
          <p:cNvGrpSpPr/>
          <p:nvPr/>
        </p:nvGrpSpPr>
        <p:grpSpPr>
          <a:xfrm>
            <a:off x="5677320" y="1346468"/>
            <a:ext cx="1095162" cy="944104"/>
            <a:chOff x="898051" y="1744865"/>
            <a:chExt cx="1169574" cy="1008252"/>
          </a:xfrm>
        </p:grpSpPr>
        <p:sp>
          <p:nvSpPr>
            <p:cNvPr id="14" name="Hexagon 13">
              <a:extLst>
                <a:ext uri="{FF2B5EF4-FFF2-40B4-BE49-F238E27FC236}">
                  <a16:creationId xmlns:a16="http://schemas.microsoft.com/office/drawing/2014/main" id="{C3484E45-BAA4-49D0-905B-273FDCA66F86}"/>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FF9B8211-9B05-49EA-A3F4-91D4C04B82D6}"/>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a:t>
              </a:r>
            </a:p>
          </p:txBody>
        </p:sp>
      </p:grpSp>
      <p:grpSp>
        <p:nvGrpSpPr>
          <p:cNvPr id="50" name="Group 49">
            <a:extLst>
              <a:ext uri="{FF2B5EF4-FFF2-40B4-BE49-F238E27FC236}">
                <a16:creationId xmlns:a16="http://schemas.microsoft.com/office/drawing/2014/main" id="{31988A5A-96AB-4F09-A620-7F910634771D}"/>
              </a:ext>
            </a:extLst>
          </p:cNvPr>
          <p:cNvGrpSpPr/>
          <p:nvPr/>
        </p:nvGrpSpPr>
        <p:grpSpPr>
          <a:xfrm>
            <a:off x="9880161" y="1346468"/>
            <a:ext cx="1095162" cy="944104"/>
            <a:chOff x="898051" y="1744865"/>
            <a:chExt cx="1169574" cy="1008252"/>
          </a:xfrm>
        </p:grpSpPr>
        <p:sp>
          <p:nvSpPr>
            <p:cNvPr id="57" name="Hexagon 56">
              <a:extLst>
                <a:ext uri="{FF2B5EF4-FFF2-40B4-BE49-F238E27FC236}">
                  <a16:creationId xmlns:a16="http://schemas.microsoft.com/office/drawing/2014/main" id="{DAF4864E-AC54-450F-92DB-71B23F43DD66}"/>
                </a:ext>
              </a:extLst>
            </p:cNvPr>
            <p:cNvSpPr/>
            <p:nvPr/>
          </p:nvSpPr>
          <p:spPr bwMode="auto">
            <a:xfrm>
              <a:off x="898051" y="1744865"/>
              <a:ext cx="1169574" cy="1008252"/>
            </a:xfrm>
            <a:prstGeom prst="hexagon">
              <a:avLst/>
            </a:prstGeom>
            <a:solidFill>
              <a:schemeClr val="bg2"/>
            </a:solidFill>
            <a:ln w="6350" cap="flat" cmpd="sng" algn="ctr">
              <a:solidFill>
                <a:schemeClr val="bg1">
                  <a:lumMod val="85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AA2CB2F7-E2DF-468C-950E-112AFF271FA5}"/>
                </a:ext>
              </a:extLst>
            </p:cNvPr>
            <p:cNvSpPr/>
            <p:nvPr/>
          </p:nvSpPr>
          <p:spPr bwMode="auto">
            <a:xfrm>
              <a:off x="1026658" y="1855734"/>
              <a:ext cx="912360" cy="786514"/>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02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6009434" y="1559088"/>
            <a:ext cx="417608" cy="365760"/>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
        <p:nvSpPr>
          <p:cNvPr id="60" name="hand_4" title="Icon of a hand giving a thumbs-down">
            <a:extLst>
              <a:ext uri="{FF2B5EF4-FFF2-40B4-BE49-F238E27FC236}">
                <a16:creationId xmlns:a16="http://schemas.microsoft.com/office/drawing/2014/main" id="{BE9DF808-3A6D-4099-B112-EF3E1F006BDF}"/>
              </a:ext>
            </a:extLst>
          </p:cNvPr>
          <p:cNvSpPr>
            <a:spLocks noChangeAspect="1"/>
          </p:cNvSpPr>
          <p:nvPr/>
        </p:nvSpPr>
        <p:spPr bwMode="auto">
          <a:xfrm>
            <a:off x="10209110" y="1652926"/>
            <a:ext cx="420578" cy="365760"/>
          </a:xfrm>
          <a:custGeom>
            <a:avLst/>
            <a:gdLst>
              <a:gd name="T0" fmla="*/ 323 w 323"/>
              <a:gd name="T1" fmla="*/ 84 h 282"/>
              <a:gd name="T2" fmla="*/ 323 w 323"/>
              <a:gd name="T3" fmla="*/ 23 h 282"/>
              <a:gd name="T4" fmla="*/ 263 w 323"/>
              <a:gd name="T5" fmla="*/ 23 h 282"/>
              <a:gd name="T6" fmla="*/ 227 w 323"/>
              <a:gd name="T7" fmla="*/ 19 h 282"/>
              <a:gd name="T8" fmla="*/ 175 w 323"/>
              <a:gd name="T9" fmla="*/ 0 h 282"/>
              <a:gd name="T10" fmla="*/ 73 w 323"/>
              <a:gd name="T11" fmla="*/ 0 h 282"/>
              <a:gd name="T12" fmla="*/ 57 w 323"/>
              <a:gd name="T13" fmla="*/ 1 h 282"/>
              <a:gd name="T14" fmla="*/ 48 w 323"/>
              <a:gd name="T15" fmla="*/ 11 h 282"/>
              <a:gd name="T16" fmla="*/ 3 w 323"/>
              <a:gd name="T17" fmla="*/ 141 h 282"/>
              <a:gd name="T18" fmla="*/ 7 w 323"/>
              <a:gd name="T19" fmla="*/ 165 h 282"/>
              <a:gd name="T20" fmla="*/ 21 w 323"/>
              <a:gd name="T21" fmla="*/ 173 h 282"/>
              <a:gd name="T22" fmla="*/ 109 w 323"/>
              <a:gd name="T23" fmla="*/ 173 h 282"/>
              <a:gd name="T24" fmla="*/ 105 w 323"/>
              <a:gd name="T25" fmla="*/ 203 h 282"/>
              <a:gd name="T26" fmla="*/ 89 w 323"/>
              <a:gd name="T27" fmla="*/ 242 h 282"/>
              <a:gd name="T28" fmla="*/ 95 w 323"/>
              <a:gd name="T29" fmla="*/ 277 h 282"/>
              <a:gd name="T30" fmla="*/ 115 w 323"/>
              <a:gd name="T31" fmla="*/ 274 h 282"/>
              <a:gd name="T32" fmla="*/ 221 w 323"/>
              <a:gd name="T33" fmla="*/ 168 h 282"/>
              <a:gd name="T34" fmla="*/ 245 w 323"/>
              <a:gd name="T35" fmla="*/ 153 h 282"/>
              <a:gd name="T36" fmla="*/ 323 w 323"/>
              <a:gd name="T37" fmla="*/ 151 h 282"/>
              <a:gd name="T38" fmla="*/ 323 w 323"/>
              <a:gd name="T39" fmla="*/ 8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2">
                <a:moveTo>
                  <a:pt x="323" y="84"/>
                </a:moveTo>
                <a:cubicBezTo>
                  <a:pt x="323" y="23"/>
                  <a:pt x="323" y="23"/>
                  <a:pt x="323" y="23"/>
                </a:cubicBezTo>
                <a:cubicBezTo>
                  <a:pt x="263" y="23"/>
                  <a:pt x="263" y="23"/>
                  <a:pt x="263" y="23"/>
                </a:cubicBezTo>
                <a:cubicBezTo>
                  <a:pt x="263" y="23"/>
                  <a:pt x="239" y="22"/>
                  <a:pt x="227" y="19"/>
                </a:cubicBezTo>
                <a:cubicBezTo>
                  <a:pt x="216" y="16"/>
                  <a:pt x="194" y="0"/>
                  <a:pt x="175" y="0"/>
                </a:cubicBezTo>
                <a:cubicBezTo>
                  <a:pt x="156" y="0"/>
                  <a:pt x="73" y="0"/>
                  <a:pt x="73" y="0"/>
                </a:cubicBezTo>
                <a:cubicBezTo>
                  <a:pt x="73" y="0"/>
                  <a:pt x="62" y="0"/>
                  <a:pt x="57" y="1"/>
                </a:cubicBezTo>
                <a:cubicBezTo>
                  <a:pt x="50" y="3"/>
                  <a:pt x="48" y="11"/>
                  <a:pt x="48" y="11"/>
                </a:cubicBezTo>
                <a:cubicBezTo>
                  <a:pt x="3" y="141"/>
                  <a:pt x="3" y="141"/>
                  <a:pt x="3" y="141"/>
                </a:cubicBezTo>
                <a:cubicBezTo>
                  <a:pt x="3" y="141"/>
                  <a:pt x="0" y="158"/>
                  <a:pt x="7" y="165"/>
                </a:cubicBezTo>
                <a:cubicBezTo>
                  <a:pt x="13" y="172"/>
                  <a:pt x="21" y="173"/>
                  <a:pt x="21" y="173"/>
                </a:cubicBezTo>
                <a:cubicBezTo>
                  <a:pt x="109" y="173"/>
                  <a:pt x="109" y="173"/>
                  <a:pt x="109" y="173"/>
                </a:cubicBezTo>
                <a:cubicBezTo>
                  <a:pt x="109" y="173"/>
                  <a:pt x="110" y="193"/>
                  <a:pt x="105" y="203"/>
                </a:cubicBezTo>
                <a:cubicBezTo>
                  <a:pt x="101" y="213"/>
                  <a:pt x="91" y="232"/>
                  <a:pt x="89" y="242"/>
                </a:cubicBezTo>
                <a:cubicBezTo>
                  <a:pt x="88" y="251"/>
                  <a:pt x="84" y="272"/>
                  <a:pt x="95" y="277"/>
                </a:cubicBezTo>
                <a:cubicBezTo>
                  <a:pt x="106" y="282"/>
                  <a:pt x="115" y="274"/>
                  <a:pt x="115" y="274"/>
                </a:cubicBezTo>
                <a:cubicBezTo>
                  <a:pt x="221" y="168"/>
                  <a:pt x="221" y="168"/>
                  <a:pt x="221" y="168"/>
                </a:cubicBezTo>
                <a:cubicBezTo>
                  <a:pt x="221" y="168"/>
                  <a:pt x="232" y="156"/>
                  <a:pt x="245" y="153"/>
                </a:cubicBezTo>
                <a:cubicBezTo>
                  <a:pt x="259" y="151"/>
                  <a:pt x="323" y="151"/>
                  <a:pt x="323" y="151"/>
                </a:cubicBezTo>
                <a:lnTo>
                  <a:pt x="323" y="84"/>
                </a:lnTo>
                <a:close/>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8011159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8D0DB-C445-420F-8F37-603984D6ACE9}"/>
              </a:ext>
            </a:extLst>
          </p:cNvPr>
          <p:cNvSpPr>
            <a:spLocks noGrp="1"/>
          </p:cNvSpPr>
          <p:nvPr>
            <p:ph type="title"/>
          </p:nvPr>
        </p:nvSpPr>
        <p:spPr>
          <a:xfrm>
            <a:off x="4878251" y="449264"/>
            <a:ext cx="7120073" cy="773112"/>
          </a:xfrm>
        </p:spPr>
        <p:txBody>
          <a:bodyPr/>
          <a:lstStyle/>
          <a:p>
            <a:r>
              <a:rPr lang="en-US" dirty="0"/>
              <a:t>FSLogix profiles</a:t>
            </a:r>
          </a:p>
        </p:txBody>
      </p:sp>
      <p:sp>
        <p:nvSpPr>
          <p:cNvPr id="11" name="Rectangle 10">
            <a:extLst>
              <a:ext uri="{FF2B5EF4-FFF2-40B4-BE49-F238E27FC236}">
                <a16:creationId xmlns:a16="http://schemas.microsoft.com/office/drawing/2014/main" id="{D6651A0A-4DFE-4CA3-9E74-32383300F770}"/>
              </a:ext>
            </a:extLst>
          </p:cNvPr>
          <p:cNvSpPr/>
          <p:nvPr/>
        </p:nvSpPr>
        <p:spPr bwMode="auto">
          <a:xfrm>
            <a:off x="0" y="-1"/>
            <a:ext cx="3744686" cy="69945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C0395BC-28C0-4FFB-B997-C7BF95FDDA07}"/>
              </a:ext>
            </a:extLst>
          </p:cNvPr>
          <p:cNvSpPr/>
          <p:nvPr/>
        </p:nvSpPr>
        <p:spPr bwMode="auto">
          <a:xfrm>
            <a:off x="290286" y="1016001"/>
            <a:ext cx="4297680" cy="5751576"/>
          </a:xfrm>
          <a:prstGeom prst="rect">
            <a:avLst/>
          </a:prstGeom>
          <a:solidFill>
            <a:schemeClr val="bg1">
              <a:lumMod val="95000"/>
            </a:schemeClr>
          </a:solid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sp>
        <p:nvSpPr>
          <p:cNvPr id="13" name="Rectangle 12">
            <a:extLst>
              <a:ext uri="{FF2B5EF4-FFF2-40B4-BE49-F238E27FC236}">
                <a16:creationId xmlns:a16="http://schemas.microsoft.com/office/drawing/2014/main" id="{B3C7C934-08BA-46A8-AC5C-D7B3A6AC9DDE}"/>
              </a:ext>
            </a:extLst>
          </p:cNvPr>
          <p:cNvSpPr/>
          <p:nvPr/>
        </p:nvSpPr>
        <p:spPr bwMode="auto">
          <a:xfrm>
            <a:off x="551542" y="1287632"/>
            <a:ext cx="11399839" cy="5210629"/>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2">
            <a:extLst>
              <a:ext uri="{FF2B5EF4-FFF2-40B4-BE49-F238E27FC236}">
                <a16:creationId xmlns:a16="http://schemas.microsoft.com/office/drawing/2014/main" id="{1A16F22E-D3A4-4D70-A4AE-9EDE724F82B2}"/>
              </a:ext>
            </a:extLst>
          </p:cNvPr>
          <p:cNvSpPr txBox="1">
            <a:spLocks/>
          </p:cNvSpPr>
          <p:nvPr/>
        </p:nvSpPr>
        <p:spPr>
          <a:xfrm>
            <a:off x="5012879" y="1913730"/>
            <a:ext cx="6708902" cy="3958433"/>
          </a:xfrm>
          <a:prstGeom prst="rect">
            <a:avLst/>
          </a:prstGeom>
        </p:spPr>
        <p:txBody>
          <a:bodyP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2100" indent="-292100">
              <a:lnSpc>
                <a:spcPct val="100000"/>
              </a:lnSpc>
              <a:spcBef>
                <a:spcPts val="600"/>
              </a:spcBef>
              <a:buFont typeface="Arial" panose="020B0604020202020204" pitchFamily="34" charset="0"/>
              <a:buChar char="•"/>
            </a:pPr>
            <a:r>
              <a:rPr lang="en-US" sz="2000" dirty="0">
                <a:solidFill>
                  <a:schemeClr val="tx1"/>
                </a:solidFill>
              </a:rPr>
              <a:t>Profile is stored in VHD/VHD(X)</a:t>
            </a:r>
          </a:p>
          <a:p>
            <a:pPr marL="292100" indent="-292100">
              <a:lnSpc>
                <a:spcPct val="100000"/>
              </a:lnSpc>
              <a:spcBef>
                <a:spcPts val="600"/>
              </a:spcBef>
              <a:buFont typeface="Arial" panose="020B0604020202020204" pitchFamily="34" charset="0"/>
              <a:buChar char="•"/>
            </a:pPr>
            <a:r>
              <a:rPr lang="en-US" sz="2000" dirty="0">
                <a:solidFill>
                  <a:schemeClr val="tx1"/>
                </a:solidFill>
              </a:rPr>
              <a:t>Same approach used by UPD</a:t>
            </a:r>
          </a:p>
          <a:p>
            <a:pPr marL="292100" indent="-292100">
              <a:lnSpc>
                <a:spcPct val="100000"/>
              </a:lnSpc>
              <a:spcBef>
                <a:spcPts val="600"/>
              </a:spcBef>
              <a:buFont typeface="Arial" panose="020B0604020202020204" pitchFamily="34" charset="0"/>
              <a:buChar char="•"/>
            </a:pPr>
            <a:r>
              <a:rPr lang="en-US" sz="2000" dirty="0">
                <a:solidFill>
                  <a:schemeClr val="tx1"/>
                </a:solidFill>
              </a:rPr>
              <a:t>Mounted at Login – faster login and no target storage requirement</a:t>
            </a:r>
          </a:p>
          <a:p>
            <a:pPr marL="292100" indent="-292100">
              <a:lnSpc>
                <a:spcPct val="100000"/>
              </a:lnSpc>
              <a:spcBef>
                <a:spcPts val="600"/>
              </a:spcBef>
              <a:buFont typeface="Arial" panose="020B0604020202020204" pitchFamily="34" charset="0"/>
              <a:buChar char="•"/>
            </a:pPr>
            <a:r>
              <a:rPr lang="en-US" sz="2000" dirty="0">
                <a:solidFill>
                  <a:schemeClr val="tx1"/>
                </a:solidFill>
              </a:rPr>
              <a:t>Size of Profile doesn’t impact logon time</a:t>
            </a:r>
          </a:p>
          <a:p>
            <a:pPr marL="292100" indent="-292100">
              <a:lnSpc>
                <a:spcPct val="100000"/>
              </a:lnSpc>
              <a:spcBef>
                <a:spcPts val="600"/>
              </a:spcBef>
              <a:buFont typeface="Arial" panose="020B0604020202020204" pitchFamily="34" charset="0"/>
              <a:buChar char="•"/>
            </a:pPr>
            <a:r>
              <a:rPr lang="en-US" sz="2000" dirty="0">
                <a:solidFill>
                  <a:schemeClr val="tx1"/>
                </a:solidFill>
              </a:rPr>
              <a:t>VHD(X) = Block Transfer decreases network utilization</a:t>
            </a:r>
          </a:p>
          <a:p>
            <a:pPr marL="292100" indent="-292100">
              <a:lnSpc>
                <a:spcPct val="100000"/>
              </a:lnSpc>
              <a:spcBef>
                <a:spcPts val="600"/>
              </a:spcBef>
              <a:buFont typeface="Arial" panose="020B0604020202020204" pitchFamily="34" charset="0"/>
              <a:buChar char="•"/>
            </a:pPr>
            <a:r>
              <a:rPr lang="en-US" sz="2000" dirty="0">
                <a:solidFill>
                  <a:schemeClr val="tx1"/>
                </a:solidFill>
              </a:rPr>
              <a:t>Caching from Windows Cache Manager</a:t>
            </a:r>
          </a:p>
          <a:p>
            <a:pPr marL="292100" indent="-292100">
              <a:lnSpc>
                <a:spcPct val="100000"/>
              </a:lnSpc>
              <a:spcBef>
                <a:spcPts val="600"/>
              </a:spcBef>
              <a:buFont typeface="Arial" panose="020B0604020202020204" pitchFamily="34" charset="0"/>
              <a:buChar char="•"/>
            </a:pPr>
            <a:r>
              <a:rPr lang="en-US" sz="2000" dirty="0">
                <a:solidFill>
                  <a:schemeClr val="tx1"/>
                </a:solidFill>
              </a:rPr>
              <a:t>Profile Container redirects everything from the user profile.</a:t>
            </a:r>
          </a:p>
          <a:p>
            <a:pPr marL="292100" indent="-292100">
              <a:lnSpc>
                <a:spcPct val="100000"/>
              </a:lnSpc>
              <a:spcBef>
                <a:spcPts val="600"/>
              </a:spcBef>
              <a:buFont typeface="Arial" panose="020B0604020202020204" pitchFamily="34" charset="0"/>
              <a:buChar char="•"/>
            </a:pPr>
            <a:r>
              <a:rPr lang="en-US" sz="2000" dirty="0">
                <a:solidFill>
                  <a:schemeClr val="tx1"/>
                </a:solidFill>
              </a:rPr>
              <a:t>Filter driver causes profile to appear local – broader application support</a:t>
            </a:r>
          </a:p>
        </p:txBody>
      </p:sp>
      <p:grpSp>
        <p:nvGrpSpPr>
          <p:cNvPr id="22" name="Group 21">
            <a:extLst>
              <a:ext uri="{FF2B5EF4-FFF2-40B4-BE49-F238E27FC236}">
                <a16:creationId xmlns:a16="http://schemas.microsoft.com/office/drawing/2014/main" id="{1AD5AC3B-9954-451A-927A-7BEDC982168E}"/>
              </a:ext>
            </a:extLst>
          </p:cNvPr>
          <p:cNvGrpSpPr/>
          <p:nvPr/>
        </p:nvGrpSpPr>
        <p:grpSpPr>
          <a:xfrm>
            <a:off x="707814" y="1839486"/>
            <a:ext cx="3724750" cy="4104606"/>
            <a:chOff x="707814" y="1689219"/>
            <a:chExt cx="3724750" cy="4104606"/>
          </a:xfrm>
        </p:grpSpPr>
        <p:pic>
          <p:nvPicPr>
            <p:cNvPr id="18" name="Picture 2" descr="https://docs.fslogix.com/download/attachments/6554065/editJavaRule.PNG?version=1&amp;modificationDate=1494421279291&amp;api=v2">
              <a:extLst>
                <a:ext uri="{FF2B5EF4-FFF2-40B4-BE49-F238E27FC236}">
                  <a16:creationId xmlns:a16="http://schemas.microsoft.com/office/drawing/2014/main" id="{FFD93F2E-55EA-48ED-B7ED-372CAA8B1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44" y="1689219"/>
              <a:ext cx="1608943" cy="7004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B721B9-8AC3-4EED-9CC8-4E2691918C12}"/>
                </a:ext>
              </a:extLst>
            </p:cNvPr>
            <p:cNvPicPr>
              <a:picLocks noChangeAspect="1"/>
            </p:cNvPicPr>
            <p:nvPr/>
          </p:nvPicPr>
          <p:blipFill>
            <a:blip r:embed="rId4"/>
            <a:stretch>
              <a:fillRect/>
            </a:stretch>
          </p:blipFill>
          <p:spPr>
            <a:xfrm>
              <a:off x="707814" y="2039425"/>
              <a:ext cx="2131101" cy="1889802"/>
            </a:xfrm>
            <a:prstGeom prst="rect">
              <a:avLst/>
            </a:prstGeom>
          </p:spPr>
        </p:pic>
        <p:pic>
          <p:nvPicPr>
            <p:cNvPr id="20" name="Picture 19">
              <a:extLst>
                <a:ext uri="{FF2B5EF4-FFF2-40B4-BE49-F238E27FC236}">
                  <a16:creationId xmlns:a16="http://schemas.microsoft.com/office/drawing/2014/main" id="{9A229B84-81A5-47A9-91AF-D24C8E7DAE4C}"/>
                </a:ext>
              </a:extLst>
            </p:cNvPr>
            <p:cNvPicPr>
              <a:picLocks noChangeAspect="1"/>
            </p:cNvPicPr>
            <p:nvPr/>
          </p:nvPicPr>
          <p:blipFill>
            <a:blip r:embed="rId5"/>
            <a:stretch>
              <a:fillRect/>
            </a:stretch>
          </p:blipFill>
          <p:spPr>
            <a:xfrm>
              <a:off x="2174320" y="3194819"/>
              <a:ext cx="2258244" cy="1331990"/>
            </a:xfrm>
            <a:prstGeom prst="rect">
              <a:avLst/>
            </a:prstGeom>
          </p:spPr>
        </p:pic>
        <p:pic>
          <p:nvPicPr>
            <p:cNvPr id="21" name="Picture 20">
              <a:extLst>
                <a:ext uri="{FF2B5EF4-FFF2-40B4-BE49-F238E27FC236}">
                  <a16:creationId xmlns:a16="http://schemas.microsoft.com/office/drawing/2014/main" id="{B0B64E64-FE23-4D9C-A237-BA185E1B8812}"/>
                </a:ext>
              </a:extLst>
            </p:cNvPr>
            <p:cNvPicPr>
              <a:picLocks noChangeAspect="1"/>
            </p:cNvPicPr>
            <p:nvPr/>
          </p:nvPicPr>
          <p:blipFill>
            <a:blip r:embed="rId6"/>
            <a:stretch>
              <a:fillRect/>
            </a:stretch>
          </p:blipFill>
          <p:spPr>
            <a:xfrm>
              <a:off x="832787" y="4461835"/>
              <a:ext cx="2328275" cy="1331990"/>
            </a:xfrm>
            <a:prstGeom prst="rect">
              <a:avLst/>
            </a:prstGeom>
          </p:spPr>
        </p:pic>
      </p:grpSp>
    </p:spTree>
    <p:extLst>
      <p:ext uri="{BB962C8B-B14F-4D97-AF65-F5344CB8AC3E}">
        <p14:creationId xmlns:p14="http://schemas.microsoft.com/office/powerpoint/2010/main" val="28030931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Agenda</a:t>
            </a:r>
          </a:p>
        </p:txBody>
      </p:sp>
      <p:sp>
        <p:nvSpPr>
          <p:cNvPr id="3" name="Text Placeholder 2"/>
          <p:cNvSpPr>
            <a:spLocks noGrp="1"/>
          </p:cNvSpPr>
          <p:nvPr>
            <p:ph type="body" sz="quarter" idx="10"/>
          </p:nvPr>
        </p:nvSpPr>
        <p:spPr>
          <a:xfrm>
            <a:off x="276326" y="1466045"/>
            <a:ext cx="11882144" cy="4033092"/>
          </a:xfrm>
        </p:spPr>
        <p:txBody>
          <a:bodyPr/>
          <a:lstStyle/>
          <a:p>
            <a:pPr marL="582649" indent="-582649">
              <a:buFont typeface="Arial" panose="020B0604020202020204" pitchFamily="34" charset="0"/>
              <a:buChar char="•"/>
            </a:pPr>
            <a:r>
              <a:rPr lang="en-US" sz="3598" dirty="0"/>
              <a:t>Opening Remarks</a:t>
            </a:r>
          </a:p>
          <a:p>
            <a:pPr marL="582649" indent="-582649">
              <a:buFont typeface="Arial" panose="020B0604020202020204" pitchFamily="34" charset="0"/>
              <a:buChar char="•"/>
            </a:pPr>
            <a:r>
              <a:rPr lang="en-US" sz="3598" dirty="0" err="1"/>
              <a:t>RocAzure</a:t>
            </a:r>
            <a:r>
              <a:rPr lang="en-US" sz="3598" dirty="0"/>
              <a:t> Charter</a:t>
            </a:r>
          </a:p>
          <a:p>
            <a:pPr marL="582649" indent="-582649">
              <a:buFont typeface="Arial" panose="020B0604020202020204" pitchFamily="34" charset="0"/>
              <a:buChar char="•"/>
            </a:pPr>
            <a:r>
              <a:rPr lang="en-US" sz="3598" dirty="0"/>
              <a:t>Review Calendar</a:t>
            </a:r>
          </a:p>
          <a:p>
            <a:pPr marL="582649" indent="-582649">
              <a:buFont typeface="Arial" panose="020B0604020202020204" pitchFamily="34" charset="0"/>
              <a:buChar char="•"/>
            </a:pPr>
            <a:r>
              <a:rPr lang="en-US" sz="3598" dirty="0"/>
              <a:t>What’s new?</a:t>
            </a:r>
          </a:p>
          <a:p>
            <a:pPr marL="1039585" lvl="3" indent="-582649">
              <a:buFont typeface="Arial" panose="020B0604020202020204" pitchFamily="34" charset="0"/>
              <a:buChar char="•"/>
            </a:pPr>
            <a:r>
              <a:rPr lang="en-US" dirty="0"/>
              <a:t>Azure Updates and Roadmap</a:t>
            </a:r>
          </a:p>
          <a:p>
            <a:pPr marL="582649" indent="-582649">
              <a:buFont typeface="Arial" panose="020B0604020202020204" pitchFamily="34" charset="0"/>
              <a:buChar char="•"/>
            </a:pPr>
            <a:r>
              <a:rPr lang="en-US" sz="3598" dirty="0"/>
              <a:t>Keynote</a:t>
            </a:r>
          </a:p>
          <a:p>
            <a:pPr marL="582649" indent="-582649">
              <a:buFont typeface="Arial" panose="020B0604020202020204" pitchFamily="34" charset="0"/>
              <a:buChar char="•"/>
            </a:pPr>
            <a:r>
              <a:rPr lang="en-US" sz="3598" dirty="0"/>
              <a:t>Wrap up and Network</a:t>
            </a:r>
          </a:p>
        </p:txBody>
      </p:sp>
      <p:sp>
        <p:nvSpPr>
          <p:cNvPr id="4" name="Slide Number Placeholder 3"/>
          <p:cNvSpPr>
            <a:spLocks noGrp="1"/>
          </p:cNvSpPr>
          <p:nvPr>
            <p:ph type="sldNum" sz="quarter" idx="4"/>
          </p:nvPr>
        </p:nvSpPr>
        <p:spPr/>
        <p:txBody>
          <a:bodyPr/>
          <a:lstStyle/>
          <a:p>
            <a:pPr defTabSz="932239">
              <a:defRPr/>
            </a:pPr>
            <a:fld id="{181750B2-C378-4896-80E6-341FDC8E0FED}" type="slidenum">
              <a:rPr lang="en-IN">
                <a:solidFill>
                  <a:srgbClr val="505050"/>
                </a:solidFill>
                <a:latin typeface="Segoe UI"/>
              </a:rPr>
              <a:pPr defTabSz="932239">
                <a:defRPr/>
              </a:pPr>
              <a:t>2</a:t>
            </a:fld>
            <a:endParaRPr lang="en-IN">
              <a:solidFill>
                <a:srgbClr val="505050"/>
              </a:solidFill>
              <a:latin typeface="Segoe UI"/>
            </a:endParaRPr>
          </a:p>
        </p:txBody>
      </p:sp>
    </p:spTree>
    <p:extLst>
      <p:ext uri="{BB962C8B-B14F-4D97-AF65-F5344CB8AC3E}">
        <p14:creationId xmlns:p14="http://schemas.microsoft.com/office/powerpoint/2010/main" val="23749088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Arrow: Right 695">
            <a:extLst>
              <a:ext uri="{FF2B5EF4-FFF2-40B4-BE49-F238E27FC236}">
                <a16:creationId xmlns:a16="http://schemas.microsoft.com/office/drawing/2014/main" id="{1CF76AC5-2A35-42D5-8097-2E33DEA2C1B8}"/>
              </a:ext>
            </a:extLst>
          </p:cNvPr>
          <p:cNvSpPr/>
          <p:nvPr/>
        </p:nvSpPr>
        <p:spPr>
          <a:xfrm>
            <a:off x="5833477" y="2187884"/>
            <a:ext cx="698093" cy="550984"/>
          </a:xfrm>
          <a:prstGeom prst="rightArrow">
            <a:avLst/>
          </a:prstGeom>
          <a:solidFill>
            <a:schemeClr val="bg1">
              <a:lumMod val="85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315A4DFF-22C0-4B19-9309-5B9E3717794D}"/>
              </a:ext>
            </a:extLst>
          </p:cNvPr>
          <p:cNvSpPr>
            <a:spLocks noGrp="1"/>
          </p:cNvSpPr>
          <p:nvPr>
            <p:ph type="title"/>
          </p:nvPr>
        </p:nvSpPr>
        <p:spPr/>
        <p:txBody>
          <a:bodyPr/>
          <a:lstStyle/>
          <a:p>
            <a:r>
              <a:rPr lang="en-US" dirty="0"/>
              <a:t>Storage in WVD </a:t>
            </a:r>
          </a:p>
        </p:txBody>
      </p:sp>
      <p:sp>
        <p:nvSpPr>
          <p:cNvPr id="697" name="Arrow: Right 696">
            <a:extLst>
              <a:ext uri="{FF2B5EF4-FFF2-40B4-BE49-F238E27FC236}">
                <a16:creationId xmlns:a16="http://schemas.microsoft.com/office/drawing/2014/main" id="{87D99E15-6432-41B3-BCEC-8ABA0E581B02}"/>
              </a:ext>
            </a:extLst>
          </p:cNvPr>
          <p:cNvSpPr/>
          <p:nvPr/>
        </p:nvSpPr>
        <p:spPr>
          <a:xfrm rot="8064374">
            <a:off x="5832574" y="4691258"/>
            <a:ext cx="729150" cy="550984"/>
          </a:xfrm>
          <a:prstGeom prst="rightArrow">
            <a:avLst/>
          </a:prstGeom>
          <a:solidFill>
            <a:schemeClr val="bg1">
              <a:lumMod val="85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FFFFFF"/>
              </a:solidFill>
              <a:effectLst/>
              <a:uLnTx/>
              <a:uFillTx/>
              <a:latin typeface="Segoe UI"/>
              <a:ea typeface="+mn-ea"/>
              <a:cs typeface="+mn-cs"/>
            </a:endParaRPr>
          </a:p>
        </p:txBody>
      </p:sp>
      <p:sp>
        <p:nvSpPr>
          <p:cNvPr id="701" name="Title 1">
            <a:extLst>
              <a:ext uri="{FF2B5EF4-FFF2-40B4-BE49-F238E27FC236}">
                <a16:creationId xmlns:a16="http://schemas.microsoft.com/office/drawing/2014/main" id="{48C36C47-B7DE-4B75-83F5-928170AD3D28}"/>
              </a:ext>
            </a:extLst>
          </p:cNvPr>
          <p:cNvSpPr txBox="1">
            <a:spLocks/>
          </p:cNvSpPr>
          <p:nvPr/>
        </p:nvSpPr>
        <p:spPr>
          <a:xfrm>
            <a:off x="6531571" y="5020591"/>
            <a:ext cx="5466756" cy="1521088"/>
          </a:xfrm>
          <a:prstGeom prst="rect">
            <a:avLst/>
          </a:prstGeom>
          <a:ln w="6350">
            <a:solidFill>
              <a:schemeClr val="bg1">
                <a:lumMod val="75000"/>
              </a:schemeClr>
            </a:solidFill>
          </a:ln>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7525" indent="-349250">
              <a:lnSpc>
                <a:spcPct val="100000"/>
              </a:lnSpc>
              <a:spcBef>
                <a:spcPts val="600"/>
              </a:spcBef>
              <a:buFont typeface="Arial" panose="020B0604020202020204" pitchFamily="34" charset="0"/>
              <a:buChar char="•"/>
              <a:defRPr/>
            </a:pPr>
            <a:r>
              <a:rPr lang="en-US" sz="1600" dirty="0">
                <a:latin typeface="Segoe UI"/>
              </a:rPr>
              <a:t>On prem AD integration </a:t>
            </a:r>
          </a:p>
          <a:p>
            <a:pPr marL="517525" indent="-349250">
              <a:lnSpc>
                <a:spcPct val="100000"/>
              </a:lnSpc>
              <a:spcBef>
                <a:spcPts val="600"/>
              </a:spcBef>
              <a:buFont typeface="Arial" panose="020B0604020202020204" pitchFamily="34" charset="0"/>
              <a:buChar char="•"/>
              <a:defRPr/>
            </a:pPr>
            <a:r>
              <a:rPr lang="en-US" sz="1600" dirty="0">
                <a:latin typeface="Segoe UI"/>
              </a:rPr>
              <a:t>Premium Files </a:t>
            </a:r>
          </a:p>
          <a:p>
            <a:pPr marL="517525" indent="-349250">
              <a:lnSpc>
                <a:spcPct val="100000"/>
              </a:lnSpc>
              <a:spcBef>
                <a:spcPts val="600"/>
              </a:spcBef>
              <a:buFont typeface="Arial" panose="020B0604020202020204" pitchFamily="34" charset="0"/>
              <a:buChar char="•"/>
              <a:defRPr/>
            </a:pPr>
            <a:r>
              <a:rPr lang="en-US" sz="1600" dirty="0">
                <a:latin typeface="Segoe UI"/>
              </a:rPr>
              <a:t>AADS integration</a:t>
            </a:r>
          </a:p>
        </p:txBody>
      </p:sp>
      <p:grpSp>
        <p:nvGrpSpPr>
          <p:cNvPr id="812" name="Group 811">
            <a:extLst>
              <a:ext uri="{FF2B5EF4-FFF2-40B4-BE49-F238E27FC236}">
                <a16:creationId xmlns:a16="http://schemas.microsoft.com/office/drawing/2014/main" id="{E378942A-8429-414B-A6A3-2381BFD2106B}"/>
              </a:ext>
            </a:extLst>
          </p:cNvPr>
          <p:cNvGrpSpPr/>
          <p:nvPr/>
        </p:nvGrpSpPr>
        <p:grpSpPr>
          <a:xfrm>
            <a:off x="485363" y="1237678"/>
            <a:ext cx="5343937" cy="2451396"/>
            <a:chOff x="485363" y="1237678"/>
            <a:chExt cx="5343937" cy="2451396"/>
          </a:xfrm>
        </p:grpSpPr>
        <p:sp>
          <p:nvSpPr>
            <p:cNvPr id="104" name="Rectangle 103">
              <a:extLst>
                <a:ext uri="{FF2B5EF4-FFF2-40B4-BE49-F238E27FC236}">
                  <a16:creationId xmlns:a16="http://schemas.microsoft.com/office/drawing/2014/main" id="{C75774B4-5032-445B-8836-422EBD78DD5F}"/>
                </a:ext>
              </a:extLst>
            </p:cNvPr>
            <p:cNvSpPr/>
            <p:nvPr/>
          </p:nvSpPr>
          <p:spPr>
            <a:xfrm>
              <a:off x="485363" y="1237678"/>
              <a:ext cx="5343937" cy="2451396"/>
            </a:xfrm>
            <a:prstGeom prst="rect">
              <a:avLst/>
            </a:prstGeom>
            <a:solidFill>
              <a:schemeClr val="bg1">
                <a:lumMod val="95000"/>
              </a:schemeClr>
            </a:solidFill>
            <a:ln w="6350" cap="flat" cmpd="sng" algn="ctr">
              <a:solidFill>
                <a:schemeClr val="bg1">
                  <a:lumMod val="75000"/>
                </a:schemeClr>
              </a:solidFill>
              <a:prstDash val="solid"/>
            </a:ln>
            <a:effectLst/>
          </p:spPr>
          <p:txBody>
            <a:bodyPr tIns="91440" bIns="91440" rtlCol="0" anchor="t"/>
            <a:lstStyle/>
            <a:p>
              <a:pPr lvl="0" defTabSz="914400">
                <a:defRPr/>
              </a:pPr>
              <a:r>
                <a:rPr lang="en-US" sz="1400" kern="0" dirty="0">
                  <a:latin typeface="+mj-lt"/>
                </a:rPr>
                <a:t>Classic VDI VM</a:t>
              </a:r>
            </a:p>
          </p:txBody>
        </p:sp>
        <p:sp>
          <p:nvSpPr>
            <p:cNvPr id="109" name="TextBox 108">
              <a:extLst>
                <a:ext uri="{FF2B5EF4-FFF2-40B4-BE49-F238E27FC236}">
                  <a16:creationId xmlns:a16="http://schemas.microsoft.com/office/drawing/2014/main" id="{2D3DC37A-1086-46C3-A0EB-3044A9202C40}"/>
                </a:ext>
              </a:extLst>
            </p:cNvPr>
            <p:cNvSpPr txBox="1"/>
            <p:nvPr/>
          </p:nvSpPr>
          <p:spPr>
            <a:xfrm>
              <a:off x="932273" y="1539695"/>
              <a:ext cx="431945"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VM</a:t>
              </a:r>
            </a:p>
          </p:txBody>
        </p:sp>
        <p:cxnSp>
          <p:nvCxnSpPr>
            <p:cNvPr id="111" name="Straight Arrow Connector 110">
              <a:extLst>
                <a:ext uri="{FF2B5EF4-FFF2-40B4-BE49-F238E27FC236}">
                  <a16:creationId xmlns:a16="http://schemas.microsoft.com/office/drawing/2014/main" id="{715FAC59-8E5C-4AF1-A3A4-0F537B1ABB7F}"/>
                </a:ext>
              </a:extLst>
            </p:cNvPr>
            <p:cNvCxnSpPr>
              <a:cxnSpLocks/>
            </p:cNvCxnSpPr>
            <p:nvPr/>
          </p:nvCxnSpPr>
          <p:spPr>
            <a:xfrm>
              <a:off x="1148245" y="2308118"/>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19" name="TextBox 118">
              <a:extLst>
                <a:ext uri="{FF2B5EF4-FFF2-40B4-BE49-F238E27FC236}">
                  <a16:creationId xmlns:a16="http://schemas.microsoft.com/office/drawing/2014/main" id="{C9C96109-C5DE-47B4-A702-9E3B929DD15B}"/>
                </a:ext>
              </a:extLst>
            </p:cNvPr>
            <p:cNvSpPr txBox="1"/>
            <p:nvPr/>
          </p:nvSpPr>
          <p:spPr>
            <a:xfrm>
              <a:off x="505691" y="3131908"/>
              <a:ext cx="1285108" cy="286307"/>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Temporary Disk</a:t>
              </a:r>
            </a:p>
          </p:txBody>
        </p:sp>
        <p:cxnSp>
          <p:nvCxnSpPr>
            <p:cNvPr id="122" name="Straight Arrow Connector 121">
              <a:extLst>
                <a:ext uri="{FF2B5EF4-FFF2-40B4-BE49-F238E27FC236}">
                  <a16:creationId xmlns:a16="http://schemas.microsoft.com/office/drawing/2014/main" id="{0C37C11D-9CBB-4601-87A3-E0D5539F1786}"/>
                </a:ext>
              </a:extLst>
            </p:cNvPr>
            <p:cNvCxnSpPr>
              <a:cxnSpLocks/>
            </p:cNvCxnSpPr>
            <p:nvPr/>
          </p:nvCxnSpPr>
          <p:spPr>
            <a:xfrm>
              <a:off x="1480429"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24" name="TextBox 123">
              <a:extLst>
                <a:ext uri="{FF2B5EF4-FFF2-40B4-BE49-F238E27FC236}">
                  <a16:creationId xmlns:a16="http://schemas.microsoft.com/office/drawing/2014/main" id="{FA890F56-B11F-4E1E-A96B-8FB6CD83A638}"/>
                </a:ext>
              </a:extLst>
            </p:cNvPr>
            <p:cNvSpPr txBox="1"/>
            <p:nvPr/>
          </p:nvSpPr>
          <p:spPr>
            <a:xfrm>
              <a:off x="2032960" y="3131908"/>
              <a:ext cx="924640" cy="286307"/>
            </a:xfrm>
            <a:prstGeom prst="rect">
              <a:avLst/>
            </a:prstGeom>
            <a:noFill/>
          </p:spPr>
          <p:txBody>
            <a:bodyPr wrap="square" rtlCol="0" anchor="ctr">
              <a:noAutofit/>
            </a:bodyPr>
            <a:lstStyle/>
            <a:p>
              <a:pPr lvl="0" algn="ctr" defTabSz="914400">
                <a:defRPr/>
              </a:pPr>
              <a:r>
                <a:rPr lang="en-US" sz="1050" kern="0" dirty="0">
                  <a:solidFill>
                    <a:srgbClr val="282828"/>
                  </a:solidFill>
                </a:rPr>
                <a:t>Data Disks</a:t>
              </a:r>
            </a:p>
          </p:txBody>
        </p:sp>
        <p:sp>
          <p:nvSpPr>
            <p:cNvPr id="135" name="Rectangle 134">
              <a:extLst>
                <a:ext uri="{FF2B5EF4-FFF2-40B4-BE49-F238E27FC236}">
                  <a16:creationId xmlns:a16="http://schemas.microsoft.com/office/drawing/2014/main" id="{AAB8737A-1F11-403C-B9DF-7F4E472219AA}"/>
                </a:ext>
              </a:extLst>
            </p:cNvPr>
            <p:cNvSpPr/>
            <p:nvPr/>
          </p:nvSpPr>
          <p:spPr>
            <a:xfrm>
              <a:off x="1943101" y="2473187"/>
              <a:ext cx="1104358" cy="943832"/>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cxnSp>
          <p:nvCxnSpPr>
            <p:cNvPr id="136" name="Straight Arrow Connector 135">
              <a:extLst>
                <a:ext uri="{FF2B5EF4-FFF2-40B4-BE49-F238E27FC236}">
                  <a16:creationId xmlns:a16="http://schemas.microsoft.com/office/drawing/2014/main" id="{1D845A41-34B6-4D65-9E68-061D36D3D945}"/>
                </a:ext>
              </a:extLst>
            </p:cNvPr>
            <p:cNvCxnSpPr>
              <a:cxnSpLocks/>
            </p:cNvCxnSpPr>
            <p:nvPr/>
          </p:nvCxnSpPr>
          <p:spPr>
            <a:xfrm>
              <a:off x="1480429" y="2206562"/>
              <a:ext cx="424571" cy="241225"/>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139" name="Straight Arrow Connector 138">
              <a:extLst>
                <a:ext uri="{FF2B5EF4-FFF2-40B4-BE49-F238E27FC236}">
                  <a16:creationId xmlns:a16="http://schemas.microsoft.com/office/drawing/2014/main" id="{218AA88A-D9D3-4862-AFD4-CE813DAAB1D4}"/>
                </a:ext>
              </a:extLst>
            </p:cNvPr>
            <p:cNvCxnSpPr>
              <a:cxnSpLocks/>
            </p:cNvCxnSpPr>
            <p:nvPr/>
          </p:nvCxnSpPr>
          <p:spPr>
            <a:xfrm>
              <a:off x="2782533"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40" name="TextBox 139">
              <a:extLst>
                <a:ext uri="{FF2B5EF4-FFF2-40B4-BE49-F238E27FC236}">
                  <a16:creationId xmlns:a16="http://schemas.microsoft.com/office/drawing/2014/main" id="{98CDDEC9-60D6-4521-B46C-BC1B80AB6EAF}"/>
                </a:ext>
              </a:extLst>
            </p:cNvPr>
            <p:cNvSpPr txBox="1"/>
            <p:nvPr/>
          </p:nvSpPr>
          <p:spPr>
            <a:xfrm>
              <a:off x="2133717" y="1539695"/>
              <a:ext cx="769926"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OS Disk</a:t>
              </a:r>
            </a:p>
          </p:txBody>
        </p:sp>
        <p:sp>
          <p:nvSpPr>
            <p:cNvPr id="141" name="Rectangle 140">
              <a:extLst>
                <a:ext uri="{FF2B5EF4-FFF2-40B4-BE49-F238E27FC236}">
                  <a16:creationId xmlns:a16="http://schemas.microsoft.com/office/drawing/2014/main" id="{7E7BAD9F-E8E3-43FC-965D-1C5724700F42}"/>
                </a:ext>
              </a:extLst>
            </p:cNvPr>
            <p:cNvSpPr/>
            <p:nvPr/>
          </p:nvSpPr>
          <p:spPr>
            <a:xfrm>
              <a:off x="3692874" y="1768337"/>
              <a:ext cx="1920525" cy="1648678"/>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sp>
          <p:nvSpPr>
            <p:cNvPr id="281" name="TextBox 280">
              <a:extLst>
                <a:ext uri="{FF2B5EF4-FFF2-40B4-BE49-F238E27FC236}">
                  <a16:creationId xmlns:a16="http://schemas.microsoft.com/office/drawing/2014/main" id="{3590EEC5-EF62-47B6-806E-2ECD573D28CD}"/>
                </a:ext>
              </a:extLst>
            </p:cNvPr>
            <p:cNvSpPr txBox="1"/>
            <p:nvPr/>
          </p:nvSpPr>
          <p:spPr>
            <a:xfrm>
              <a:off x="3972099" y="3417019"/>
              <a:ext cx="1362074" cy="250434"/>
            </a:xfrm>
            <a:prstGeom prst="rect">
              <a:avLst/>
            </a:prstGeom>
            <a:noFill/>
          </p:spPr>
          <p:txBody>
            <a:bodyPr wrap="square" rtlCol="0" anchor="ctr">
              <a:noAutofit/>
            </a:bodyPr>
            <a:lstStyle/>
            <a:p>
              <a:pPr lvl="0" algn="ctr" defTabSz="914400">
                <a:defRPr/>
              </a:pPr>
              <a:r>
                <a:rPr lang="en-US" sz="1050" kern="0" dirty="0">
                  <a:solidFill>
                    <a:srgbClr val="282828"/>
                  </a:solidFill>
                </a:rPr>
                <a:t>Azure Storage</a:t>
              </a:r>
            </a:p>
          </p:txBody>
        </p:sp>
        <p:sp>
          <p:nvSpPr>
            <p:cNvPr id="282" name="TextBox 281">
              <a:extLst>
                <a:ext uri="{FF2B5EF4-FFF2-40B4-BE49-F238E27FC236}">
                  <a16:creationId xmlns:a16="http://schemas.microsoft.com/office/drawing/2014/main" id="{ACDC12A0-AE6E-4F87-B2B2-666E4ADB19EE}"/>
                </a:ext>
              </a:extLst>
            </p:cNvPr>
            <p:cNvSpPr txBox="1"/>
            <p:nvPr/>
          </p:nvSpPr>
          <p:spPr>
            <a:xfrm>
              <a:off x="4519375" y="1970448"/>
              <a:ext cx="1016822" cy="286307"/>
            </a:xfrm>
            <a:prstGeom prst="rect">
              <a:avLst/>
            </a:prstGeom>
            <a:noFill/>
          </p:spPr>
          <p:txBody>
            <a:bodyPr wrap="square" rtlCol="0" anchor="ctr">
              <a:noAutofit/>
            </a:bodyPr>
            <a:lstStyle/>
            <a:p>
              <a:pPr lvl="0" algn="ctr" defTabSz="914400">
                <a:defRPr/>
              </a:pPr>
              <a:r>
                <a:rPr lang="en-US" sz="1050" kern="0" dirty="0">
                  <a:solidFill>
                    <a:srgbClr val="282828"/>
                  </a:solidFill>
                </a:rPr>
                <a:t>Page Blob</a:t>
              </a:r>
            </a:p>
          </p:txBody>
        </p:sp>
        <p:cxnSp>
          <p:nvCxnSpPr>
            <p:cNvPr id="285" name="Straight Arrow Connector 284">
              <a:extLst>
                <a:ext uri="{FF2B5EF4-FFF2-40B4-BE49-F238E27FC236}">
                  <a16:creationId xmlns:a16="http://schemas.microsoft.com/office/drawing/2014/main" id="{E3ACDB10-D8C4-46C5-A1BE-809F34FA334B}"/>
                </a:ext>
              </a:extLst>
            </p:cNvPr>
            <p:cNvCxnSpPr>
              <a:cxnSpLocks/>
            </p:cNvCxnSpPr>
            <p:nvPr/>
          </p:nvCxnSpPr>
          <p:spPr>
            <a:xfrm>
              <a:off x="2957600" y="26937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6" name="Straight Arrow Connector 285">
              <a:extLst>
                <a:ext uri="{FF2B5EF4-FFF2-40B4-BE49-F238E27FC236}">
                  <a16:creationId xmlns:a16="http://schemas.microsoft.com/office/drawing/2014/main" id="{2F3C4384-5DCD-4068-B783-88B9BC32E4D8}"/>
                </a:ext>
              </a:extLst>
            </p:cNvPr>
            <p:cNvCxnSpPr>
              <a:cxnSpLocks/>
            </p:cNvCxnSpPr>
            <p:nvPr/>
          </p:nvCxnSpPr>
          <p:spPr>
            <a:xfrm>
              <a:off x="2957600" y="286516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7" name="Straight Arrow Connector 286">
              <a:extLst>
                <a:ext uri="{FF2B5EF4-FFF2-40B4-BE49-F238E27FC236}">
                  <a16:creationId xmlns:a16="http://schemas.microsoft.com/office/drawing/2014/main" id="{1F73839D-5C46-4E5C-9B2B-93D91AA12BD5}"/>
                </a:ext>
              </a:extLst>
            </p:cNvPr>
            <p:cNvCxnSpPr>
              <a:cxnSpLocks/>
            </p:cNvCxnSpPr>
            <p:nvPr/>
          </p:nvCxnSpPr>
          <p:spPr>
            <a:xfrm>
              <a:off x="2957600" y="30366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18" name="network_3" title="Icon of a server connected to a network">
              <a:extLst>
                <a:ext uri="{FF2B5EF4-FFF2-40B4-BE49-F238E27FC236}">
                  <a16:creationId xmlns:a16="http://schemas.microsoft.com/office/drawing/2014/main" id="{32CCEEBE-61BC-48C5-9BC3-F40A45E75984}"/>
                </a:ext>
              </a:extLst>
            </p:cNvPr>
            <p:cNvSpPr>
              <a:spLocks noChangeAspect="1" noEditPoints="1"/>
            </p:cNvSpPr>
            <p:nvPr/>
          </p:nvSpPr>
          <p:spPr bwMode="auto">
            <a:xfrm>
              <a:off x="2242838" y="259143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
          <p:nvSpPr>
            <p:cNvPr id="723" name="desktop" title="a desktop PC">
              <a:extLst>
                <a:ext uri="{FF2B5EF4-FFF2-40B4-BE49-F238E27FC236}">
                  <a16:creationId xmlns:a16="http://schemas.microsoft.com/office/drawing/2014/main" id="{9D6A2A68-6B93-45DA-A63D-0194696B5486}"/>
                </a:ext>
              </a:extLst>
            </p:cNvPr>
            <p:cNvSpPr>
              <a:spLocks noChangeAspect="1" noEditPoints="1"/>
            </p:cNvSpPr>
            <p:nvPr/>
          </p:nvSpPr>
          <p:spPr bwMode="auto">
            <a:xfrm>
              <a:off x="928688" y="184111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nvGrpSpPr>
            <p:cNvPr id="725" name="Group 724">
              <a:extLst>
                <a:ext uri="{FF2B5EF4-FFF2-40B4-BE49-F238E27FC236}">
                  <a16:creationId xmlns:a16="http://schemas.microsoft.com/office/drawing/2014/main" id="{61D50C64-E915-40E9-B0E9-A851BF1B39E4}"/>
                </a:ext>
              </a:extLst>
            </p:cNvPr>
            <p:cNvGrpSpPr/>
            <p:nvPr/>
          </p:nvGrpSpPr>
          <p:grpSpPr>
            <a:xfrm>
              <a:off x="2251837" y="1809544"/>
              <a:ext cx="431182" cy="431182"/>
              <a:chOff x="2412526" y="3500120"/>
              <a:chExt cx="365672" cy="365760"/>
            </a:xfrm>
          </p:grpSpPr>
          <p:sp>
            <p:nvSpPr>
              <p:cNvPr id="726" name="StorageOptical_E958" title="Icon of a hard disk">
                <a:extLst>
                  <a:ext uri="{FF2B5EF4-FFF2-40B4-BE49-F238E27FC236}">
                    <a16:creationId xmlns:a16="http://schemas.microsoft.com/office/drawing/2014/main" id="{45961B77-AAE3-4E8F-B6ED-3BEC06451EC6}"/>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cxnSp>
            <p:nvCxnSpPr>
              <p:cNvPr id="727" name="Straight Connector 726">
                <a:extLst>
                  <a:ext uri="{FF2B5EF4-FFF2-40B4-BE49-F238E27FC236}">
                    <a16:creationId xmlns:a16="http://schemas.microsoft.com/office/drawing/2014/main" id="{5CAD05EC-BF5C-4588-AE89-E326E9C32E49}"/>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9AC00741-0C76-442B-9541-3F3B49839A1F}"/>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9" name="Oval 728">
                <a:extLst>
                  <a:ext uri="{FF2B5EF4-FFF2-40B4-BE49-F238E27FC236}">
                    <a16:creationId xmlns:a16="http://schemas.microsoft.com/office/drawing/2014/main" id="{52791E15-8566-41EE-80A5-4457851320D8}"/>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31" name="chip" title="Icon of a computer chip">
              <a:extLst>
                <a:ext uri="{FF2B5EF4-FFF2-40B4-BE49-F238E27FC236}">
                  <a16:creationId xmlns:a16="http://schemas.microsoft.com/office/drawing/2014/main" id="{EBBE83E6-585A-4D1D-B78B-4EA3BA3F6C05}"/>
                </a:ext>
              </a:extLst>
            </p:cNvPr>
            <p:cNvSpPr>
              <a:spLocks noChangeAspect="1" noEditPoints="1"/>
            </p:cNvSpPr>
            <p:nvPr/>
          </p:nvSpPr>
          <p:spPr bwMode="auto">
            <a:xfrm>
              <a:off x="3875546" y="1932641"/>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32" name="chip" title="Icon of a computer chip">
              <a:extLst>
                <a:ext uri="{FF2B5EF4-FFF2-40B4-BE49-F238E27FC236}">
                  <a16:creationId xmlns:a16="http://schemas.microsoft.com/office/drawing/2014/main" id="{7F65B23A-2468-49A7-A23A-4B9B6B7B2CC8}"/>
                </a:ext>
              </a:extLst>
            </p:cNvPr>
            <p:cNvSpPr>
              <a:spLocks noChangeAspect="1" noEditPoints="1"/>
            </p:cNvSpPr>
            <p:nvPr/>
          </p:nvSpPr>
          <p:spPr bwMode="auto">
            <a:xfrm>
              <a:off x="39136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62" name="chip" title="Icon of a computer chip">
              <a:extLst>
                <a:ext uri="{FF2B5EF4-FFF2-40B4-BE49-F238E27FC236}">
                  <a16:creationId xmlns:a16="http://schemas.microsoft.com/office/drawing/2014/main" id="{19E3C17F-529B-4392-AE48-B9F28C3C862B}"/>
                </a:ext>
              </a:extLst>
            </p:cNvPr>
            <p:cNvSpPr>
              <a:spLocks noChangeAspect="1" noEditPoints="1"/>
            </p:cNvSpPr>
            <p:nvPr/>
          </p:nvSpPr>
          <p:spPr bwMode="auto">
            <a:xfrm>
              <a:off x="4475322"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63" name="chip" title="Icon of a computer chip">
              <a:extLst>
                <a:ext uri="{FF2B5EF4-FFF2-40B4-BE49-F238E27FC236}">
                  <a16:creationId xmlns:a16="http://schemas.microsoft.com/office/drawing/2014/main" id="{7A9D06D7-E0A5-437E-8876-008F38EA4F48}"/>
                </a:ext>
              </a:extLst>
            </p:cNvPr>
            <p:cNvSpPr>
              <a:spLocks noChangeAspect="1" noEditPoints="1"/>
            </p:cNvSpPr>
            <p:nvPr/>
          </p:nvSpPr>
          <p:spPr bwMode="auto">
            <a:xfrm>
              <a:off x="50485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88" name="StorageOptical_E958" title="Icon of a hard disk">
              <a:extLst>
                <a:ext uri="{FF2B5EF4-FFF2-40B4-BE49-F238E27FC236}">
                  <a16:creationId xmlns:a16="http://schemas.microsoft.com/office/drawing/2014/main" id="{E87516CB-0CA1-467C-93DF-50570C42090F}"/>
                </a:ext>
              </a:extLst>
            </p:cNvPr>
            <p:cNvSpPr>
              <a:spLocks noChangeAspect="1" noEditPoints="1"/>
            </p:cNvSpPr>
            <p:nvPr/>
          </p:nvSpPr>
          <p:spPr bwMode="auto">
            <a:xfrm>
              <a:off x="904417" y="2666759"/>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dirty="0"/>
            </a:p>
          </p:txBody>
        </p:sp>
      </p:grpSp>
      <p:grpSp>
        <p:nvGrpSpPr>
          <p:cNvPr id="813" name="Group 812">
            <a:extLst>
              <a:ext uri="{FF2B5EF4-FFF2-40B4-BE49-F238E27FC236}">
                <a16:creationId xmlns:a16="http://schemas.microsoft.com/office/drawing/2014/main" id="{CA74F535-94F2-4170-B411-6CC3F70B1347}"/>
              </a:ext>
            </a:extLst>
          </p:cNvPr>
          <p:cNvGrpSpPr/>
          <p:nvPr/>
        </p:nvGrpSpPr>
        <p:grpSpPr>
          <a:xfrm>
            <a:off x="6534196" y="1237678"/>
            <a:ext cx="5464130" cy="3451225"/>
            <a:chOff x="6534196" y="1237678"/>
            <a:chExt cx="5464130" cy="3451225"/>
          </a:xfrm>
        </p:grpSpPr>
        <p:sp>
          <p:nvSpPr>
            <p:cNvPr id="107" name="Rectangle 106">
              <a:extLst>
                <a:ext uri="{FF2B5EF4-FFF2-40B4-BE49-F238E27FC236}">
                  <a16:creationId xmlns:a16="http://schemas.microsoft.com/office/drawing/2014/main" id="{2674C1AF-29FF-4B65-AE8F-801F76C52AB0}"/>
                </a:ext>
              </a:extLst>
            </p:cNvPr>
            <p:cNvSpPr/>
            <p:nvPr/>
          </p:nvSpPr>
          <p:spPr>
            <a:xfrm>
              <a:off x="6534196" y="1237678"/>
              <a:ext cx="5464130" cy="3451225"/>
            </a:xfrm>
            <a:prstGeom prst="rect">
              <a:avLst/>
            </a:prstGeom>
            <a:solidFill>
              <a:schemeClr val="bg1">
                <a:lumMod val="95000"/>
              </a:schemeClr>
            </a:solidFill>
            <a:ln w="6350" cap="flat" cmpd="sng" algn="ctr">
              <a:solidFill>
                <a:schemeClr val="bg1">
                  <a:lumMod val="75000"/>
                </a:schemeClr>
              </a:solidFill>
              <a:prstDash val="solid"/>
            </a:ln>
            <a:effectLst/>
          </p:spPr>
          <p:txBody>
            <a:bodyPr tIns="91440" bIns="91440" rtlCol="0" anchor="t"/>
            <a:lstStyle/>
            <a:p>
              <a:pPr defTabSz="914400">
                <a:defRPr/>
              </a:pPr>
              <a:r>
                <a:rPr lang="en-US" sz="1400" kern="0" dirty="0">
                  <a:latin typeface="+mj-lt"/>
                </a:rPr>
                <a:t>VM with FSLogix profile</a:t>
              </a:r>
            </a:p>
          </p:txBody>
        </p:sp>
        <p:sp>
          <p:nvSpPr>
            <p:cNvPr id="291" name="TextBox 290">
              <a:extLst>
                <a:ext uri="{FF2B5EF4-FFF2-40B4-BE49-F238E27FC236}">
                  <a16:creationId xmlns:a16="http://schemas.microsoft.com/office/drawing/2014/main" id="{0F07A76F-7F80-4890-9B93-23390D239FCB}"/>
                </a:ext>
              </a:extLst>
            </p:cNvPr>
            <p:cNvSpPr txBox="1"/>
            <p:nvPr/>
          </p:nvSpPr>
          <p:spPr>
            <a:xfrm>
              <a:off x="6609728" y="4335520"/>
              <a:ext cx="1285108" cy="286307"/>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Temporary Disk</a:t>
              </a:r>
            </a:p>
          </p:txBody>
        </p:sp>
        <p:cxnSp>
          <p:nvCxnSpPr>
            <p:cNvPr id="295" name="Straight Arrow Connector 294">
              <a:extLst>
                <a:ext uri="{FF2B5EF4-FFF2-40B4-BE49-F238E27FC236}">
                  <a16:creationId xmlns:a16="http://schemas.microsoft.com/office/drawing/2014/main" id="{670F1880-6EA6-4CE1-A633-F3B562830E39}"/>
                </a:ext>
              </a:extLst>
            </p:cNvPr>
            <p:cNvCxnSpPr>
              <a:cxnSpLocks/>
            </p:cNvCxnSpPr>
            <p:nvPr/>
          </p:nvCxnSpPr>
          <p:spPr>
            <a:xfrm>
              <a:off x="7252282" y="346887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296" name="TextBox 295">
              <a:extLst>
                <a:ext uri="{FF2B5EF4-FFF2-40B4-BE49-F238E27FC236}">
                  <a16:creationId xmlns:a16="http://schemas.microsoft.com/office/drawing/2014/main" id="{34B0C00C-0070-41B0-84A8-E261A0E1E510}"/>
                </a:ext>
              </a:extLst>
            </p:cNvPr>
            <p:cNvSpPr txBox="1"/>
            <p:nvPr/>
          </p:nvSpPr>
          <p:spPr>
            <a:xfrm>
              <a:off x="8141464" y="4271928"/>
              <a:ext cx="924640" cy="286307"/>
            </a:xfrm>
            <a:prstGeom prst="rect">
              <a:avLst/>
            </a:prstGeom>
            <a:noFill/>
          </p:spPr>
          <p:txBody>
            <a:bodyPr wrap="square" rtlCol="0" anchor="ctr">
              <a:noAutofit/>
            </a:bodyPr>
            <a:lstStyle/>
            <a:p>
              <a:pPr lvl="0" algn="ctr" defTabSz="914400">
                <a:defRPr/>
              </a:pPr>
              <a:r>
                <a:rPr lang="en-US" sz="1050" kern="0" dirty="0">
                  <a:solidFill>
                    <a:srgbClr val="282828"/>
                  </a:solidFill>
                </a:rPr>
                <a:t>Data Disks</a:t>
              </a:r>
            </a:p>
          </p:txBody>
        </p:sp>
        <p:sp>
          <p:nvSpPr>
            <p:cNvPr id="305" name="Rectangle 304">
              <a:extLst>
                <a:ext uri="{FF2B5EF4-FFF2-40B4-BE49-F238E27FC236}">
                  <a16:creationId xmlns:a16="http://schemas.microsoft.com/office/drawing/2014/main" id="{156FCA41-6AD2-435E-8459-7230DBA0D331}"/>
                </a:ext>
              </a:extLst>
            </p:cNvPr>
            <p:cNvSpPr/>
            <p:nvPr/>
          </p:nvSpPr>
          <p:spPr>
            <a:xfrm>
              <a:off x="8051605" y="3613207"/>
              <a:ext cx="1104358" cy="943832"/>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cxnSp>
          <p:nvCxnSpPr>
            <p:cNvPr id="306" name="Straight Arrow Connector 305">
              <a:extLst>
                <a:ext uri="{FF2B5EF4-FFF2-40B4-BE49-F238E27FC236}">
                  <a16:creationId xmlns:a16="http://schemas.microsoft.com/office/drawing/2014/main" id="{BDC37060-E57E-4E26-8D71-75880BA6DAC6}"/>
                </a:ext>
              </a:extLst>
            </p:cNvPr>
            <p:cNvCxnSpPr>
              <a:cxnSpLocks/>
            </p:cNvCxnSpPr>
            <p:nvPr/>
          </p:nvCxnSpPr>
          <p:spPr>
            <a:xfrm>
              <a:off x="8958154" y="38337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7" name="Straight Arrow Connector 306">
              <a:extLst>
                <a:ext uri="{FF2B5EF4-FFF2-40B4-BE49-F238E27FC236}">
                  <a16:creationId xmlns:a16="http://schemas.microsoft.com/office/drawing/2014/main" id="{D7CEA305-B65B-4EB8-AD59-1A6CC5CD3A55}"/>
                </a:ext>
              </a:extLst>
            </p:cNvPr>
            <p:cNvCxnSpPr>
              <a:cxnSpLocks/>
            </p:cNvCxnSpPr>
            <p:nvPr/>
          </p:nvCxnSpPr>
          <p:spPr>
            <a:xfrm>
              <a:off x="8958154" y="400518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8" name="Straight Arrow Connector 307">
              <a:extLst>
                <a:ext uri="{FF2B5EF4-FFF2-40B4-BE49-F238E27FC236}">
                  <a16:creationId xmlns:a16="http://schemas.microsoft.com/office/drawing/2014/main" id="{E9FCB431-975A-4CFC-8555-7E1468C1874B}"/>
                </a:ext>
              </a:extLst>
            </p:cNvPr>
            <p:cNvCxnSpPr>
              <a:cxnSpLocks/>
            </p:cNvCxnSpPr>
            <p:nvPr/>
          </p:nvCxnSpPr>
          <p:spPr>
            <a:xfrm>
              <a:off x="8958154" y="41766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309" name="Rectangle 308">
              <a:extLst>
                <a:ext uri="{FF2B5EF4-FFF2-40B4-BE49-F238E27FC236}">
                  <a16:creationId xmlns:a16="http://schemas.microsoft.com/office/drawing/2014/main" id="{215C0121-938D-4706-ABAC-E0B5C0A58E36}"/>
                </a:ext>
              </a:extLst>
            </p:cNvPr>
            <p:cNvSpPr/>
            <p:nvPr/>
          </p:nvSpPr>
          <p:spPr>
            <a:xfrm>
              <a:off x="9791700" y="1729740"/>
              <a:ext cx="2033959" cy="2827291"/>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sp>
          <p:nvSpPr>
            <p:cNvPr id="500" name="TextBox 499">
              <a:extLst>
                <a:ext uri="{FF2B5EF4-FFF2-40B4-BE49-F238E27FC236}">
                  <a16:creationId xmlns:a16="http://schemas.microsoft.com/office/drawing/2014/main" id="{D5EC2051-7C46-402A-8482-E30F19BFE1BC}"/>
                </a:ext>
              </a:extLst>
            </p:cNvPr>
            <p:cNvSpPr txBox="1"/>
            <p:nvPr/>
          </p:nvSpPr>
          <p:spPr>
            <a:xfrm>
              <a:off x="10676435" y="2985804"/>
              <a:ext cx="1016822" cy="286307"/>
            </a:xfrm>
            <a:prstGeom prst="rect">
              <a:avLst/>
            </a:prstGeom>
            <a:noFill/>
          </p:spPr>
          <p:txBody>
            <a:bodyPr wrap="square" rtlCol="0" anchor="ctr">
              <a:noAutofit/>
            </a:bodyPr>
            <a:lstStyle/>
            <a:p>
              <a:pPr lvl="0" algn="ctr" defTabSz="914400">
                <a:defRPr/>
              </a:pPr>
              <a:r>
                <a:rPr lang="en-US" sz="1050" kern="0" dirty="0">
                  <a:solidFill>
                    <a:srgbClr val="282828"/>
                  </a:solidFill>
                </a:rPr>
                <a:t>Page Blob</a:t>
              </a:r>
            </a:p>
          </p:txBody>
        </p:sp>
        <p:sp>
          <p:nvSpPr>
            <p:cNvPr id="502" name="TextBox 501">
              <a:extLst>
                <a:ext uri="{FF2B5EF4-FFF2-40B4-BE49-F238E27FC236}">
                  <a16:creationId xmlns:a16="http://schemas.microsoft.com/office/drawing/2014/main" id="{EF1CC60A-9198-4E88-9ACE-CFAB0AA34734}"/>
                </a:ext>
              </a:extLst>
            </p:cNvPr>
            <p:cNvSpPr txBox="1"/>
            <p:nvPr/>
          </p:nvSpPr>
          <p:spPr>
            <a:xfrm>
              <a:off x="8262351" y="2624625"/>
              <a:ext cx="769926"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OS Disk</a:t>
              </a:r>
            </a:p>
          </p:txBody>
        </p:sp>
        <p:cxnSp>
          <p:nvCxnSpPr>
            <p:cNvPr id="504" name="Straight Arrow Connector 503">
              <a:extLst>
                <a:ext uri="{FF2B5EF4-FFF2-40B4-BE49-F238E27FC236}">
                  <a16:creationId xmlns:a16="http://schemas.microsoft.com/office/drawing/2014/main" id="{69B5CEFA-EBB8-403F-8AEE-17BD2C26450A}"/>
                </a:ext>
              </a:extLst>
            </p:cNvPr>
            <p:cNvCxnSpPr>
              <a:cxnSpLocks/>
            </p:cNvCxnSpPr>
            <p:nvPr/>
          </p:nvCxnSpPr>
          <p:spPr>
            <a:xfrm>
              <a:off x="761523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06" name="Straight Arrow Connector 505">
              <a:extLst>
                <a:ext uri="{FF2B5EF4-FFF2-40B4-BE49-F238E27FC236}">
                  <a16:creationId xmlns:a16="http://schemas.microsoft.com/office/drawing/2014/main" id="{A22BA5E0-C3D5-41F3-98ED-123440D81A09}"/>
                </a:ext>
              </a:extLst>
            </p:cNvPr>
            <p:cNvCxnSpPr>
              <a:cxnSpLocks/>
            </p:cNvCxnSpPr>
            <p:nvPr/>
          </p:nvCxnSpPr>
          <p:spPr>
            <a:xfrm>
              <a:off x="915828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08" name="TextBox 507">
              <a:extLst>
                <a:ext uri="{FF2B5EF4-FFF2-40B4-BE49-F238E27FC236}">
                  <a16:creationId xmlns:a16="http://schemas.microsoft.com/office/drawing/2014/main" id="{BD4C6CD9-FD0F-4568-AC85-097A1DA65E82}"/>
                </a:ext>
              </a:extLst>
            </p:cNvPr>
            <p:cNvSpPr txBox="1"/>
            <p:nvPr/>
          </p:nvSpPr>
          <p:spPr>
            <a:xfrm>
              <a:off x="7029744" y="2613921"/>
              <a:ext cx="431945"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VM</a:t>
              </a:r>
            </a:p>
          </p:txBody>
        </p:sp>
        <p:sp>
          <p:nvSpPr>
            <p:cNvPr id="509" name="TextBox 508">
              <a:extLst>
                <a:ext uri="{FF2B5EF4-FFF2-40B4-BE49-F238E27FC236}">
                  <a16:creationId xmlns:a16="http://schemas.microsoft.com/office/drawing/2014/main" id="{A25D0405-8D6F-45B8-85F1-615E5A499B17}"/>
                </a:ext>
              </a:extLst>
            </p:cNvPr>
            <p:cNvSpPr txBox="1"/>
            <p:nvPr/>
          </p:nvSpPr>
          <p:spPr>
            <a:xfrm>
              <a:off x="7912813" y="1698817"/>
              <a:ext cx="431945"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VM</a:t>
              </a:r>
            </a:p>
          </p:txBody>
        </p:sp>
        <p:sp>
          <p:nvSpPr>
            <p:cNvPr id="518" name="Rectangle 517">
              <a:extLst>
                <a:ext uri="{FF2B5EF4-FFF2-40B4-BE49-F238E27FC236}">
                  <a16:creationId xmlns:a16="http://schemas.microsoft.com/office/drawing/2014/main" id="{1784A319-4D33-4816-BE8A-4289F0FBC9DD}"/>
                </a:ext>
              </a:extLst>
            </p:cNvPr>
            <p:cNvSpPr/>
            <p:nvPr/>
          </p:nvSpPr>
          <p:spPr>
            <a:xfrm>
              <a:off x="7429495" y="1729740"/>
              <a:ext cx="2033959" cy="883920"/>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sp>
          <p:nvSpPr>
            <p:cNvPr id="519" name="TextBox 518">
              <a:extLst>
                <a:ext uri="{FF2B5EF4-FFF2-40B4-BE49-F238E27FC236}">
                  <a16:creationId xmlns:a16="http://schemas.microsoft.com/office/drawing/2014/main" id="{4B3C7626-7AA4-499A-B445-603B2F6410F0}"/>
                </a:ext>
              </a:extLst>
            </p:cNvPr>
            <p:cNvSpPr txBox="1"/>
            <p:nvPr/>
          </p:nvSpPr>
          <p:spPr>
            <a:xfrm>
              <a:off x="8522674" y="2337122"/>
              <a:ext cx="924640" cy="286307"/>
            </a:xfrm>
            <a:prstGeom prst="rect">
              <a:avLst/>
            </a:prstGeom>
            <a:noFill/>
          </p:spPr>
          <p:txBody>
            <a:bodyPr wrap="square" rtlCol="0" anchor="ctr">
              <a:noAutofit/>
            </a:bodyPr>
            <a:lstStyle/>
            <a:p>
              <a:pPr lvl="0" algn="ctr" defTabSz="914400">
                <a:defRPr/>
              </a:pPr>
              <a:r>
                <a:rPr lang="en-US" sz="1050" kern="0" dirty="0">
                  <a:solidFill>
                    <a:srgbClr val="282828"/>
                  </a:solidFill>
                </a:rPr>
                <a:t>File Share*</a:t>
              </a:r>
            </a:p>
          </p:txBody>
        </p:sp>
        <p:cxnSp>
          <p:nvCxnSpPr>
            <p:cNvPr id="520" name="Straight Arrow Connector 519">
              <a:extLst>
                <a:ext uri="{FF2B5EF4-FFF2-40B4-BE49-F238E27FC236}">
                  <a16:creationId xmlns:a16="http://schemas.microsoft.com/office/drawing/2014/main" id="{EC2AF5F8-9BD2-4777-8D38-2C37E8A1781A}"/>
                </a:ext>
              </a:extLst>
            </p:cNvPr>
            <p:cNvCxnSpPr>
              <a:cxnSpLocks/>
            </p:cNvCxnSpPr>
            <p:nvPr/>
          </p:nvCxnSpPr>
          <p:spPr>
            <a:xfrm flipV="1">
              <a:off x="7566260" y="2667000"/>
              <a:ext cx="562525" cy="176564"/>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22" name="Straight Arrow Connector 521">
              <a:extLst>
                <a:ext uri="{FF2B5EF4-FFF2-40B4-BE49-F238E27FC236}">
                  <a16:creationId xmlns:a16="http://schemas.microsoft.com/office/drawing/2014/main" id="{D6874652-5499-4790-AB10-3165C6DD8D53}"/>
                </a:ext>
              </a:extLst>
            </p:cNvPr>
            <p:cNvCxnSpPr>
              <a:cxnSpLocks/>
            </p:cNvCxnSpPr>
            <p:nvPr/>
          </p:nvCxnSpPr>
          <p:spPr>
            <a:xfrm>
              <a:off x="9158288" y="221894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24" name="desktop" title="a desktop PC">
              <a:extLst>
                <a:ext uri="{FF2B5EF4-FFF2-40B4-BE49-F238E27FC236}">
                  <a16:creationId xmlns:a16="http://schemas.microsoft.com/office/drawing/2014/main" id="{E3CF377D-8BE5-4263-A4D5-7F42BA7DA347}"/>
                </a:ext>
              </a:extLst>
            </p:cNvPr>
            <p:cNvSpPr>
              <a:spLocks noChangeAspect="1" noEditPoints="1"/>
            </p:cNvSpPr>
            <p:nvPr/>
          </p:nvSpPr>
          <p:spPr bwMode="auto">
            <a:xfrm>
              <a:off x="7967947" y="1981614"/>
              <a:ext cx="348172" cy="34248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sp>
          <p:nvSpPr>
            <p:cNvPr id="774" name="network_3" title="Icon of a server connected to a network">
              <a:extLst>
                <a:ext uri="{FF2B5EF4-FFF2-40B4-BE49-F238E27FC236}">
                  <a16:creationId xmlns:a16="http://schemas.microsoft.com/office/drawing/2014/main" id="{D14865EA-567B-4A54-86BB-B46D3486CA83}"/>
                </a:ext>
              </a:extLst>
            </p:cNvPr>
            <p:cNvSpPr>
              <a:spLocks noChangeAspect="1" noEditPoints="1"/>
            </p:cNvSpPr>
            <p:nvPr/>
          </p:nvSpPr>
          <p:spPr bwMode="auto">
            <a:xfrm>
              <a:off x="8769332" y="1958315"/>
              <a:ext cx="372816" cy="38688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
          <p:nvSpPr>
            <p:cNvPr id="781" name="desktop" title="a desktop PC">
              <a:extLst>
                <a:ext uri="{FF2B5EF4-FFF2-40B4-BE49-F238E27FC236}">
                  <a16:creationId xmlns:a16="http://schemas.microsoft.com/office/drawing/2014/main" id="{6BC96300-ABFD-41DD-A484-91650013EA22}"/>
                </a:ext>
              </a:extLst>
            </p:cNvPr>
            <p:cNvSpPr>
              <a:spLocks noChangeAspect="1" noEditPoints="1"/>
            </p:cNvSpPr>
            <p:nvPr/>
          </p:nvSpPr>
          <p:spPr bwMode="auto">
            <a:xfrm>
              <a:off x="7051937" y="295477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nvGrpSpPr>
            <p:cNvPr id="782" name="Group 781">
              <a:extLst>
                <a:ext uri="{FF2B5EF4-FFF2-40B4-BE49-F238E27FC236}">
                  <a16:creationId xmlns:a16="http://schemas.microsoft.com/office/drawing/2014/main" id="{C024E059-BF2E-4071-B325-56EBF0A60D0D}"/>
                </a:ext>
              </a:extLst>
            </p:cNvPr>
            <p:cNvGrpSpPr/>
            <p:nvPr/>
          </p:nvGrpSpPr>
          <p:grpSpPr>
            <a:xfrm>
              <a:off x="8430291" y="2917882"/>
              <a:ext cx="431182" cy="431182"/>
              <a:chOff x="2412526" y="3500120"/>
              <a:chExt cx="365672" cy="365760"/>
            </a:xfrm>
          </p:grpSpPr>
          <p:sp>
            <p:nvSpPr>
              <p:cNvPr id="783" name="StorageOptical_E958" title="Icon of a hard disk">
                <a:extLst>
                  <a:ext uri="{FF2B5EF4-FFF2-40B4-BE49-F238E27FC236}">
                    <a16:creationId xmlns:a16="http://schemas.microsoft.com/office/drawing/2014/main" id="{70302557-5F22-4B6D-8D3A-A9A04321BA82}"/>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cxnSp>
            <p:nvCxnSpPr>
              <p:cNvPr id="784" name="Straight Connector 783">
                <a:extLst>
                  <a:ext uri="{FF2B5EF4-FFF2-40B4-BE49-F238E27FC236}">
                    <a16:creationId xmlns:a16="http://schemas.microsoft.com/office/drawing/2014/main" id="{4AEB28FD-D1DB-4B87-81A5-BBA2491EE2F4}"/>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800DB17-B4DE-4B95-ADE1-EACE6B8AC64B}"/>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6" name="Oval 785">
                <a:extLst>
                  <a:ext uri="{FF2B5EF4-FFF2-40B4-BE49-F238E27FC236}">
                    <a16:creationId xmlns:a16="http://schemas.microsoft.com/office/drawing/2014/main" id="{2B32A68A-FB89-46A1-B036-307271BCFE3D}"/>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90" name="StorageOptical_E958" title="Icon of a hard disk">
              <a:extLst>
                <a:ext uri="{FF2B5EF4-FFF2-40B4-BE49-F238E27FC236}">
                  <a16:creationId xmlns:a16="http://schemas.microsoft.com/office/drawing/2014/main" id="{F9358368-7F79-4501-B8BB-EAB4C4762B9C}"/>
                </a:ext>
              </a:extLst>
            </p:cNvPr>
            <p:cNvSpPr>
              <a:spLocks noChangeAspect="1" noEditPoints="1"/>
            </p:cNvSpPr>
            <p:nvPr/>
          </p:nvSpPr>
          <p:spPr bwMode="auto">
            <a:xfrm>
              <a:off x="7017402" y="3836025"/>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dirty="0"/>
            </a:p>
          </p:txBody>
        </p:sp>
        <p:sp>
          <p:nvSpPr>
            <p:cNvPr id="791" name="network_3" title="Icon of a server connected to a network">
              <a:extLst>
                <a:ext uri="{FF2B5EF4-FFF2-40B4-BE49-F238E27FC236}">
                  <a16:creationId xmlns:a16="http://schemas.microsoft.com/office/drawing/2014/main" id="{1C052614-08BE-411E-ADAC-56DB08A2E04A}"/>
                </a:ext>
              </a:extLst>
            </p:cNvPr>
            <p:cNvSpPr>
              <a:spLocks noChangeAspect="1" noEditPoints="1"/>
            </p:cNvSpPr>
            <p:nvPr/>
          </p:nvSpPr>
          <p:spPr bwMode="auto">
            <a:xfrm>
              <a:off x="8351342" y="3737165"/>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
          <p:nvSpPr>
            <p:cNvPr id="792" name="chip" title="Icon of a computer chip">
              <a:extLst>
                <a:ext uri="{FF2B5EF4-FFF2-40B4-BE49-F238E27FC236}">
                  <a16:creationId xmlns:a16="http://schemas.microsoft.com/office/drawing/2014/main" id="{A1379330-539C-4C6D-BFB1-32F4D74B8198}"/>
                </a:ext>
              </a:extLst>
            </p:cNvPr>
            <p:cNvSpPr>
              <a:spLocks noChangeAspect="1" noEditPoints="1"/>
            </p:cNvSpPr>
            <p:nvPr/>
          </p:nvSpPr>
          <p:spPr bwMode="auto">
            <a:xfrm>
              <a:off x="100315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3" name="chip" title="Icon of a computer chip">
              <a:extLst>
                <a:ext uri="{FF2B5EF4-FFF2-40B4-BE49-F238E27FC236}">
                  <a16:creationId xmlns:a16="http://schemas.microsoft.com/office/drawing/2014/main" id="{3CC5C796-35F4-4EE3-95AA-589A193248C9}"/>
                </a:ext>
              </a:extLst>
            </p:cNvPr>
            <p:cNvSpPr>
              <a:spLocks noChangeAspect="1" noEditPoints="1"/>
            </p:cNvSpPr>
            <p:nvPr/>
          </p:nvSpPr>
          <p:spPr bwMode="auto">
            <a:xfrm>
              <a:off x="10593190"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4" name="chip" title="Icon of a computer chip">
              <a:extLst>
                <a:ext uri="{FF2B5EF4-FFF2-40B4-BE49-F238E27FC236}">
                  <a16:creationId xmlns:a16="http://schemas.microsoft.com/office/drawing/2014/main" id="{4AEDED31-F877-4251-B7A6-657A3441C90A}"/>
                </a:ext>
              </a:extLst>
            </p:cNvPr>
            <p:cNvSpPr>
              <a:spLocks noChangeAspect="1" noEditPoints="1"/>
            </p:cNvSpPr>
            <p:nvPr/>
          </p:nvSpPr>
          <p:spPr bwMode="auto">
            <a:xfrm>
              <a:off x="111664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5" name="chip" title="Icon of a computer chip">
              <a:extLst>
                <a:ext uri="{FF2B5EF4-FFF2-40B4-BE49-F238E27FC236}">
                  <a16:creationId xmlns:a16="http://schemas.microsoft.com/office/drawing/2014/main" id="{447EBA89-485A-44D5-8881-DBD6FD7BFBFA}"/>
                </a:ext>
              </a:extLst>
            </p:cNvPr>
            <p:cNvSpPr>
              <a:spLocks noChangeAspect="1" noEditPoints="1"/>
            </p:cNvSpPr>
            <p:nvPr/>
          </p:nvSpPr>
          <p:spPr bwMode="auto">
            <a:xfrm>
              <a:off x="100315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6" name="chip" title="Icon of a computer chip">
              <a:extLst>
                <a:ext uri="{FF2B5EF4-FFF2-40B4-BE49-F238E27FC236}">
                  <a16:creationId xmlns:a16="http://schemas.microsoft.com/office/drawing/2014/main" id="{4A786BFD-DCB0-446D-8458-0A73703FEE33}"/>
                </a:ext>
              </a:extLst>
            </p:cNvPr>
            <p:cNvSpPr>
              <a:spLocks noChangeAspect="1" noEditPoints="1"/>
            </p:cNvSpPr>
            <p:nvPr/>
          </p:nvSpPr>
          <p:spPr bwMode="auto">
            <a:xfrm>
              <a:off x="10593190"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7" name="chip" title="Icon of a computer chip">
              <a:extLst>
                <a:ext uri="{FF2B5EF4-FFF2-40B4-BE49-F238E27FC236}">
                  <a16:creationId xmlns:a16="http://schemas.microsoft.com/office/drawing/2014/main" id="{F04C2005-3489-4F7A-B927-DD1514D89277}"/>
                </a:ext>
              </a:extLst>
            </p:cNvPr>
            <p:cNvSpPr>
              <a:spLocks noChangeAspect="1" noEditPoints="1"/>
            </p:cNvSpPr>
            <p:nvPr/>
          </p:nvSpPr>
          <p:spPr bwMode="auto">
            <a:xfrm>
              <a:off x="111664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98" name="chip" title="Icon of a computer chip">
              <a:extLst>
                <a:ext uri="{FF2B5EF4-FFF2-40B4-BE49-F238E27FC236}">
                  <a16:creationId xmlns:a16="http://schemas.microsoft.com/office/drawing/2014/main" id="{65FC3B30-6E49-4D61-827F-3C1CE5BAC843}"/>
                </a:ext>
              </a:extLst>
            </p:cNvPr>
            <p:cNvSpPr>
              <a:spLocks noChangeAspect="1" noEditPoints="1"/>
            </p:cNvSpPr>
            <p:nvPr/>
          </p:nvSpPr>
          <p:spPr bwMode="auto">
            <a:xfrm>
              <a:off x="10031514" y="291551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808" name="people_4" title="Icon of a person">
              <a:extLst>
                <a:ext uri="{FF2B5EF4-FFF2-40B4-BE49-F238E27FC236}">
                  <a16:creationId xmlns:a16="http://schemas.microsoft.com/office/drawing/2014/main" id="{D89432C4-DEA4-4869-ABDD-E21DB5354207}"/>
                </a:ext>
              </a:extLst>
            </p:cNvPr>
            <p:cNvSpPr>
              <a:spLocks noChangeAspect="1" noEditPoints="1"/>
            </p:cNvSpPr>
            <p:nvPr/>
          </p:nvSpPr>
          <p:spPr bwMode="auto">
            <a:xfrm>
              <a:off x="8665879" y="1854231"/>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9" name="people_4" title="Icon of a person">
              <a:extLst>
                <a:ext uri="{FF2B5EF4-FFF2-40B4-BE49-F238E27FC236}">
                  <a16:creationId xmlns:a16="http://schemas.microsoft.com/office/drawing/2014/main" id="{7225DA10-9BB1-4CE1-824F-E37EE373919D}"/>
                </a:ext>
              </a:extLst>
            </p:cNvPr>
            <p:cNvSpPr>
              <a:spLocks noChangeAspect="1" noEditPoints="1"/>
            </p:cNvSpPr>
            <p:nvPr/>
          </p:nvSpPr>
          <p:spPr bwMode="auto">
            <a:xfrm>
              <a:off x="6837063" y="277933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4" name="Group 813">
            <a:extLst>
              <a:ext uri="{FF2B5EF4-FFF2-40B4-BE49-F238E27FC236}">
                <a16:creationId xmlns:a16="http://schemas.microsoft.com/office/drawing/2014/main" id="{376EFBE2-258B-4B95-9A92-7F97B7E173A2}"/>
              </a:ext>
            </a:extLst>
          </p:cNvPr>
          <p:cNvGrpSpPr/>
          <p:nvPr/>
        </p:nvGrpSpPr>
        <p:grpSpPr>
          <a:xfrm>
            <a:off x="485363" y="3858292"/>
            <a:ext cx="5343937" cy="2689927"/>
            <a:chOff x="485363" y="3858292"/>
            <a:chExt cx="5343937" cy="2689927"/>
          </a:xfrm>
        </p:grpSpPr>
        <p:sp>
          <p:nvSpPr>
            <p:cNvPr id="106" name="Rectangle 105">
              <a:extLst>
                <a:ext uri="{FF2B5EF4-FFF2-40B4-BE49-F238E27FC236}">
                  <a16:creationId xmlns:a16="http://schemas.microsoft.com/office/drawing/2014/main" id="{26128424-22DA-4E26-9324-4EE4032A6240}"/>
                </a:ext>
              </a:extLst>
            </p:cNvPr>
            <p:cNvSpPr/>
            <p:nvPr/>
          </p:nvSpPr>
          <p:spPr>
            <a:xfrm>
              <a:off x="485363" y="3858292"/>
              <a:ext cx="5343937" cy="2686970"/>
            </a:xfrm>
            <a:prstGeom prst="rect">
              <a:avLst/>
            </a:prstGeom>
            <a:solidFill>
              <a:schemeClr val="bg1">
                <a:lumMod val="95000"/>
              </a:schemeClr>
            </a:solidFill>
            <a:ln w="6350" cap="flat" cmpd="sng" algn="ctr">
              <a:solidFill>
                <a:schemeClr val="bg1">
                  <a:lumMod val="75000"/>
                </a:schemeClr>
              </a:solidFill>
              <a:prstDash val="solid"/>
            </a:ln>
            <a:effectLst/>
          </p:spPr>
          <p:txBody>
            <a:bodyPr tIns="91440" bIns="91440" rtlCol="0" anchor="t"/>
            <a:lstStyle/>
            <a:p>
              <a:pPr defTabSz="914400">
                <a:defRPr/>
              </a:pPr>
              <a:r>
                <a:rPr lang="en-US" sz="1400" kern="0" dirty="0">
                  <a:latin typeface="+mj-lt"/>
                </a:rPr>
                <a:t>VM with FSLogix profile and</a:t>
              </a:r>
              <a:br>
                <a:rPr lang="en-US" sz="1400" kern="0" dirty="0">
                  <a:latin typeface="+mj-lt"/>
                </a:rPr>
              </a:br>
              <a:r>
                <a:rPr lang="en-US" sz="1400" kern="0" dirty="0">
                  <a:latin typeface="+mj-lt"/>
                </a:rPr>
                <a:t>Azure Files</a:t>
              </a:r>
            </a:p>
          </p:txBody>
        </p:sp>
        <p:sp>
          <p:nvSpPr>
            <p:cNvPr id="523" name="TextBox 522">
              <a:extLst>
                <a:ext uri="{FF2B5EF4-FFF2-40B4-BE49-F238E27FC236}">
                  <a16:creationId xmlns:a16="http://schemas.microsoft.com/office/drawing/2014/main" id="{9B4E452B-5EC4-436E-BC42-D9BA61E96A48}"/>
                </a:ext>
              </a:extLst>
            </p:cNvPr>
            <p:cNvSpPr txBox="1"/>
            <p:nvPr/>
          </p:nvSpPr>
          <p:spPr>
            <a:xfrm>
              <a:off x="932273" y="4420461"/>
              <a:ext cx="431945"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VM</a:t>
              </a:r>
            </a:p>
          </p:txBody>
        </p:sp>
        <p:cxnSp>
          <p:nvCxnSpPr>
            <p:cNvPr id="525" name="Straight Arrow Connector 524">
              <a:extLst>
                <a:ext uri="{FF2B5EF4-FFF2-40B4-BE49-F238E27FC236}">
                  <a16:creationId xmlns:a16="http://schemas.microsoft.com/office/drawing/2014/main" id="{DA47DE7C-0635-4DFE-AB7B-349B2596F621}"/>
                </a:ext>
              </a:extLst>
            </p:cNvPr>
            <p:cNvCxnSpPr>
              <a:cxnSpLocks/>
            </p:cNvCxnSpPr>
            <p:nvPr/>
          </p:nvCxnSpPr>
          <p:spPr>
            <a:xfrm>
              <a:off x="1148245" y="518888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29" name="TextBox 528">
              <a:extLst>
                <a:ext uri="{FF2B5EF4-FFF2-40B4-BE49-F238E27FC236}">
                  <a16:creationId xmlns:a16="http://schemas.microsoft.com/office/drawing/2014/main" id="{9FD35B0B-1DA2-4442-A3CD-E677F54A0BE5}"/>
                </a:ext>
              </a:extLst>
            </p:cNvPr>
            <p:cNvSpPr txBox="1"/>
            <p:nvPr/>
          </p:nvSpPr>
          <p:spPr>
            <a:xfrm>
              <a:off x="505691" y="6012674"/>
              <a:ext cx="1285108" cy="286307"/>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Temporary Disk</a:t>
              </a:r>
            </a:p>
          </p:txBody>
        </p:sp>
        <p:cxnSp>
          <p:nvCxnSpPr>
            <p:cNvPr id="531" name="Straight Arrow Connector 530">
              <a:extLst>
                <a:ext uri="{FF2B5EF4-FFF2-40B4-BE49-F238E27FC236}">
                  <a16:creationId xmlns:a16="http://schemas.microsoft.com/office/drawing/2014/main" id="{1E4569CC-37F1-4214-B990-28C26AF4BDFC}"/>
                </a:ext>
              </a:extLst>
            </p:cNvPr>
            <p:cNvCxnSpPr>
              <a:cxnSpLocks/>
            </p:cNvCxnSpPr>
            <p:nvPr/>
          </p:nvCxnSpPr>
          <p:spPr>
            <a:xfrm>
              <a:off x="1480429"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32" name="TextBox 531">
              <a:extLst>
                <a:ext uri="{FF2B5EF4-FFF2-40B4-BE49-F238E27FC236}">
                  <a16:creationId xmlns:a16="http://schemas.microsoft.com/office/drawing/2014/main" id="{BCBADC80-EBA9-4848-95FE-0503C3B471D0}"/>
                </a:ext>
              </a:extLst>
            </p:cNvPr>
            <p:cNvSpPr txBox="1"/>
            <p:nvPr/>
          </p:nvSpPr>
          <p:spPr>
            <a:xfrm>
              <a:off x="2032960" y="6012674"/>
              <a:ext cx="924640" cy="286307"/>
            </a:xfrm>
            <a:prstGeom prst="rect">
              <a:avLst/>
            </a:prstGeom>
            <a:noFill/>
          </p:spPr>
          <p:txBody>
            <a:bodyPr wrap="square" rtlCol="0" anchor="ctr">
              <a:noAutofit/>
            </a:bodyPr>
            <a:lstStyle/>
            <a:p>
              <a:pPr lvl="0" algn="ctr" defTabSz="914400">
                <a:defRPr/>
              </a:pPr>
              <a:r>
                <a:rPr lang="en-US" sz="1050" kern="0" dirty="0">
                  <a:solidFill>
                    <a:srgbClr val="282828"/>
                  </a:solidFill>
                </a:rPr>
                <a:t>Data Disks</a:t>
              </a:r>
            </a:p>
          </p:txBody>
        </p:sp>
        <p:sp>
          <p:nvSpPr>
            <p:cNvPr id="541" name="Rectangle 540">
              <a:extLst>
                <a:ext uri="{FF2B5EF4-FFF2-40B4-BE49-F238E27FC236}">
                  <a16:creationId xmlns:a16="http://schemas.microsoft.com/office/drawing/2014/main" id="{886D6CA3-F836-487C-A5FF-EC242CE0B042}"/>
                </a:ext>
              </a:extLst>
            </p:cNvPr>
            <p:cNvSpPr/>
            <p:nvPr/>
          </p:nvSpPr>
          <p:spPr>
            <a:xfrm>
              <a:off x="1943101" y="5353953"/>
              <a:ext cx="1104358" cy="943832"/>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cxnSp>
          <p:nvCxnSpPr>
            <p:cNvPr id="542" name="Straight Arrow Connector 541">
              <a:extLst>
                <a:ext uri="{FF2B5EF4-FFF2-40B4-BE49-F238E27FC236}">
                  <a16:creationId xmlns:a16="http://schemas.microsoft.com/office/drawing/2014/main" id="{4AE3F505-3CD3-46CE-965D-4D017E747777}"/>
                </a:ext>
              </a:extLst>
            </p:cNvPr>
            <p:cNvCxnSpPr>
              <a:cxnSpLocks/>
            </p:cNvCxnSpPr>
            <p:nvPr/>
          </p:nvCxnSpPr>
          <p:spPr>
            <a:xfrm flipV="1">
              <a:off x="1382246" y="4219796"/>
              <a:ext cx="2278534" cy="362166"/>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43" name="Straight Arrow Connector 542">
              <a:extLst>
                <a:ext uri="{FF2B5EF4-FFF2-40B4-BE49-F238E27FC236}">
                  <a16:creationId xmlns:a16="http://schemas.microsoft.com/office/drawing/2014/main" id="{2C7F8F2F-5698-46E8-B2B5-43331EF78906}"/>
                </a:ext>
              </a:extLst>
            </p:cNvPr>
            <p:cNvCxnSpPr>
              <a:cxnSpLocks/>
            </p:cNvCxnSpPr>
            <p:nvPr/>
          </p:nvCxnSpPr>
          <p:spPr>
            <a:xfrm>
              <a:off x="2782533"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44" name="TextBox 543">
              <a:extLst>
                <a:ext uri="{FF2B5EF4-FFF2-40B4-BE49-F238E27FC236}">
                  <a16:creationId xmlns:a16="http://schemas.microsoft.com/office/drawing/2014/main" id="{B017EB7C-5873-4D24-B808-2D21526D6C69}"/>
                </a:ext>
              </a:extLst>
            </p:cNvPr>
            <p:cNvSpPr txBox="1"/>
            <p:nvPr/>
          </p:nvSpPr>
          <p:spPr>
            <a:xfrm>
              <a:off x="2133717" y="4420461"/>
              <a:ext cx="769926" cy="286307"/>
            </a:xfrm>
            <a:prstGeom prst="rect">
              <a:avLst/>
            </a:prstGeom>
            <a:noFill/>
          </p:spPr>
          <p:txBody>
            <a:bodyPr wrap="non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282828"/>
                  </a:solidFill>
                  <a:effectLst/>
                  <a:uLnTx/>
                  <a:uFillTx/>
                </a:rPr>
                <a:t>OS Disk</a:t>
              </a:r>
            </a:p>
          </p:txBody>
        </p:sp>
        <p:sp>
          <p:nvSpPr>
            <p:cNvPr id="545" name="Rectangle 544">
              <a:extLst>
                <a:ext uri="{FF2B5EF4-FFF2-40B4-BE49-F238E27FC236}">
                  <a16:creationId xmlns:a16="http://schemas.microsoft.com/office/drawing/2014/main" id="{7F7F066E-FA52-4C79-8F81-5B1E6522B801}"/>
                </a:ext>
              </a:extLst>
            </p:cNvPr>
            <p:cNvSpPr/>
            <p:nvPr/>
          </p:nvSpPr>
          <p:spPr>
            <a:xfrm>
              <a:off x="3692874" y="3993866"/>
              <a:ext cx="1920525" cy="2303915"/>
            </a:xfrm>
            <a:prstGeom prst="rect">
              <a:avLst/>
            </a:prstGeom>
            <a:noFill/>
            <a:ln w="6350" cap="flat" cmpd="sng" algn="ctr">
              <a:solidFill>
                <a:schemeClr val="bg1">
                  <a:lumMod val="75000"/>
                </a:schemeClr>
              </a:solidFill>
              <a:prstDash val="solid"/>
            </a:ln>
            <a:effectLst/>
          </p:spPr>
          <p:txBody>
            <a:bodyPr tIns="91440" bIns="91440" rtlCol="0" anchor="t"/>
            <a:lstStyle/>
            <a:p>
              <a:pPr defTabSz="914400"/>
              <a:endParaRPr lang="en-US" sz="1800" kern="0" dirty="0"/>
            </a:p>
          </p:txBody>
        </p:sp>
        <p:sp>
          <p:nvSpPr>
            <p:cNvPr id="654" name="TextBox 653">
              <a:extLst>
                <a:ext uri="{FF2B5EF4-FFF2-40B4-BE49-F238E27FC236}">
                  <a16:creationId xmlns:a16="http://schemas.microsoft.com/office/drawing/2014/main" id="{B5425662-9D66-4539-986A-F5FDAB2A15BA}"/>
                </a:ext>
              </a:extLst>
            </p:cNvPr>
            <p:cNvSpPr txBox="1"/>
            <p:nvPr/>
          </p:nvSpPr>
          <p:spPr>
            <a:xfrm>
              <a:off x="3972099" y="6297785"/>
              <a:ext cx="1362074" cy="250434"/>
            </a:xfrm>
            <a:prstGeom prst="rect">
              <a:avLst/>
            </a:prstGeom>
            <a:noFill/>
          </p:spPr>
          <p:txBody>
            <a:bodyPr wrap="square" rtlCol="0" anchor="ctr">
              <a:noAutofit/>
            </a:bodyPr>
            <a:lstStyle/>
            <a:p>
              <a:pPr lvl="0" algn="ctr" defTabSz="914400">
                <a:defRPr/>
              </a:pPr>
              <a:r>
                <a:rPr lang="en-US" sz="1050" kern="0" dirty="0">
                  <a:solidFill>
                    <a:srgbClr val="282828"/>
                  </a:solidFill>
                </a:rPr>
                <a:t>Azure Storage</a:t>
              </a:r>
            </a:p>
          </p:txBody>
        </p:sp>
        <p:sp>
          <p:nvSpPr>
            <p:cNvPr id="655" name="TextBox 654">
              <a:extLst>
                <a:ext uri="{FF2B5EF4-FFF2-40B4-BE49-F238E27FC236}">
                  <a16:creationId xmlns:a16="http://schemas.microsoft.com/office/drawing/2014/main" id="{F67BE59F-2AD5-4E99-BDEB-FD05F4608A38}"/>
                </a:ext>
              </a:extLst>
            </p:cNvPr>
            <p:cNvSpPr txBox="1"/>
            <p:nvPr/>
          </p:nvSpPr>
          <p:spPr>
            <a:xfrm>
              <a:off x="4617800" y="4851214"/>
              <a:ext cx="1016822" cy="286307"/>
            </a:xfrm>
            <a:prstGeom prst="rect">
              <a:avLst/>
            </a:prstGeom>
            <a:noFill/>
          </p:spPr>
          <p:txBody>
            <a:bodyPr wrap="square" rtlCol="0" anchor="ctr">
              <a:noAutofit/>
            </a:bodyPr>
            <a:lstStyle/>
            <a:p>
              <a:pPr lvl="0" algn="ctr" defTabSz="914400">
                <a:defRPr/>
              </a:pPr>
              <a:r>
                <a:rPr lang="en-US" sz="1050" kern="0" dirty="0">
                  <a:solidFill>
                    <a:srgbClr val="282828"/>
                  </a:solidFill>
                </a:rPr>
                <a:t>Page Blob</a:t>
              </a:r>
            </a:p>
          </p:txBody>
        </p:sp>
        <p:cxnSp>
          <p:nvCxnSpPr>
            <p:cNvPr id="656" name="Straight Arrow Connector 655">
              <a:extLst>
                <a:ext uri="{FF2B5EF4-FFF2-40B4-BE49-F238E27FC236}">
                  <a16:creationId xmlns:a16="http://schemas.microsoft.com/office/drawing/2014/main" id="{420B2677-9F46-4400-B5C7-089497E10FC9}"/>
                </a:ext>
              </a:extLst>
            </p:cNvPr>
            <p:cNvCxnSpPr>
              <a:cxnSpLocks/>
            </p:cNvCxnSpPr>
            <p:nvPr/>
          </p:nvCxnSpPr>
          <p:spPr>
            <a:xfrm>
              <a:off x="2957600" y="55744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7" name="Straight Arrow Connector 656">
              <a:extLst>
                <a:ext uri="{FF2B5EF4-FFF2-40B4-BE49-F238E27FC236}">
                  <a16:creationId xmlns:a16="http://schemas.microsoft.com/office/drawing/2014/main" id="{0B3D32B9-854E-4756-A126-53210A1025CD}"/>
                </a:ext>
              </a:extLst>
            </p:cNvPr>
            <p:cNvCxnSpPr>
              <a:cxnSpLocks/>
            </p:cNvCxnSpPr>
            <p:nvPr/>
          </p:nvCxnSpPr>
          <p:spPr>
            <a:xfrm>
              <a:off x="2957600" y="574593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8" name="Straight Arrow Connector 657">
              <a:extLst>
                <a:ext uri="{FF2B5EF4-FFF2-40B4-BE49-F238E27FC236}">
                  <a16:creationId xmlns:a16="http://schemas.microsoft.com/office/drawing/2014/main" id="{EF57C146-CB0E-445C-A281-06FA99E4D612}"/>
                </a:ext>
              </a:extLst>
            </p:cNvPr>
            <p:cNvCxnSpPr>
              <a:cxnSpLocks/>
            </p:cNvCxnSpPr>
            <p:nvPr/>
          </p:nvCxnSpPr>
          <p:spPr>
            <a:xfrm>
              <a:off x="2957600" y="59173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60" name="Straight Connector 659">
              <a:extLst>
                <a:ext uri="{FF2B5EF4-FFF2-40B4-BE49-F238E27FC236}">
                  <a16:creationId xmlns:a16="http://schemas.microsoft.com/office/drawing/2014/main" id="{E513C75D-A9EB-446C-B0B2-E734E832F321}"/>
                </a:ext>
              </a:extLst>
            </p:cNvPr>
            <p:cNvCxnSpPr>
              <a:cxnSpLocks/>
            </p:cNvCxnSpPr>
            <p:nvPr/>
          </p:nvCxnSpPr>
          <p:spPr>
            <a:xfrm>
              <a:off x="3689402" y="4721850"/>
              <a:ext cx="1923997" cy="0"/>
            </a:xfrm>
            <a:prstGeom prst="line">
              <a:avLst/>
            </a:prstGeom>
            <a:solidFill>
              <a:schemeClr val="bg1">
                <a:lumMod val="95000"/>
              </a:schemeClr>
            </a:solidFill>
            <a:ln w="6350" cap="flat" cmpd="sng" algn="ctr">
              <a:solidFill>
                <a:schemeClr val="bg1">
                  <a:lumMod val="75000"/>
                </a:schemeClr>
              </a:solidFill>
              <a:prstDash val="solid"/>
            </a:ln>
            <a:effectLst/>
          </p:spPr>
        </p:cxnSp>
        <p:sp>
          <p:nvSpPr>
            <p:cNvPr id="662" name="TextBox 661">
              <a:extLst>
                <a:ext uri="{FF2B5EF4-FFF2-40B4-BE49-F238E27FC236}">
                  <a16:creationId xmlns:a16="http://schemas.microsoft.com/office/drawing/2014/main" id="{70C82977-ACCC-496C-B95D-E9CE614D6141}"/>
                </a:ext>
              </a:extLst>
            </p:cNvPr>
            <p:cNvSpPr txBox="1"/>
            <p:nvPr/>
          </p:nvSpPr>
          <p:spPr>
            <a:xfrm>
              <a:off x="4070524" y="4476187"/>
              <a:ext cx="1362074" cy="250434"/>
            </a:xfrm>
            <a:prstGeom prst="rect">
              <a:avLst/>
            </a:prstGeom>
            <a:noFill/>
          </p:spPr>
          <p:txBody>
            <a:bodyPr wrap="square" rtlCol="0" anchor="ctr">
              <a:noAutofit/>
            </a:bodyPr>
            <a:lstStyle/>
            <a:p>
              <a:pPr lvl="0" algn="ctr" defTabSz="914400">
                <a:defRPr/>
              </a:pPr>
              <a:r>
                <a:rPr lang="en-US" sz="1050" kern="0" dirty="0">
                  <a:solidFill>
                    <a:srgbClr val="282828"/>
                  </a:solidFill>
                </a:rPr>
                <a:t>Azure Files*</a:t>
              </a:r>
            </a:p>
          </p:txBody>
        </p:sp>
        <p:sp>
          <p:nvSpPr>
            <p:cNvPr id="775" name="chip" title="Icon of a computer chip">
              <a:extLst>
                <a:ext uri="{FF2B5EF4-FFF2-40B4-BE49-F238E27FC236}">
                  <a16:creationId xmlns:a16="http://schemas.microsoft.com/office/drawing/2014/main" id="{9BA0146A-94CB-40DD-87F7-D8F27223F900}"/>
                </a:ext>
              </a:extLst>
            </p:cNvPr>
            <p:cNvSpPr>
              <a:spLocks noChangeAspect="1" noEditPoints="1"/>
            </p:cNvSpPr>
            <p:nvPr/>
          </p:nvSpPr>
          <p:spPr bwMode="auto">
            <a:xfrm>
              <a:off x="3973971" y="490411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76" name="chip" title="Icon of a computer chip">
              <a:extLst>
                <a:ext uri="{FF2B5EF4-FFF2-40B4-BE49-F238E27FC236}">
                  <a16:creationId xmlns:a16="http://schemas.microsoft.com/office/drawing/2014/main" id="{27D471F2-975D-4C73-8942-66F69EAF4D05}"/>
                </a:ext>
              </a:extLst>
            </p:cNvPr>
            <p:cNvSpPr>
              <a:spLocks noChangeAspect="1" noEditPoints="1"/>
            </p:cNvSpPr>
            <p:nvPr/>
          </p:nvSpPr>
          <p:spPr bwMode="auto">
            <a:xfrm>
              <a:off x="40120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77" name="chip" title="Icon of a computer chip">
              <a:extLst>
                <a:ext uri="{FF2B5EF4-FFF2-40B4-BE49-F238E27FC236}">
                  <a16:creationId xmlns:a16="http://schemas.microsoft.com/office/drawing/2014/main" id="{7C8BF9E0-1800-438E-A4DA-927B46484844}"/>
                </a:ext>
              </a:extLst>
            </p:cNvPr>
            <p:cNvSpPr>
              <a:spLocks noChangeAspect="1" noEditPoints="1"/>
            </p:cNvSpPr>
            <p:nvPr/>
          </p:nvSpPr>
          <p:spPr bwMode="auto">
            <a:xfrm>
              <a:off x="4573747"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78" name="chip" title="Icon of a computer chip">
              <a:extLst>
                <a:ext uri="{FF2B5EF4-FFF2-40B4-BE49-F238E27FC236}">
                  <a16:creationId xmlns:a16="http://schemas.microsoft.com/office/drawing/2014/main" id="{6467B3A7-3772-4337-A013-08D8066120AB}"/>
                </a:ext>
              </a:extLst>
            </p:cNvPr>
            <p:cNvSpPr>
              <a:spLocks noChangeAspect="1" noEditPoints="1"/>
            </p:cNvSpPr>
            <p:nvPr/>
          </p:nvSpPr>
          <p:spPr bwMode="auto">
            <a:xfrm>
              <a:off x="51469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779" name="chip" title="Icon of a computer chip">
              <a:extLst>
                <a:ext uri="{FF2B5EF4-FFF2-40B4-BE49-F238E27FC236}">
                  <a16:creationId xmlns:a16="http://schemas.microsoft.com/office/drawing/2014/main" id="{AE11F34E-F4B0-457D-AB8E-BE14B05CC551}"/>
                </a:ext>
              </a:extLst>
            </p:cNvPr>
            <p:cNvSpPr>
              <a:spLocks noChangeAspect="1" noEditPoints="1"/>
            </p:cNvSpPr>
            <p:nvPr/>
          </p:nvSpPr>
          <p:spPr bwMode="auto">
            <a:xfrm>
              <a:off x="3973971" y="408020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dirty="0">
                <a:gradFill>
                  <a:gsLst>
                    <a:gs pos="0">
                      <a:srgbClr val="505050"/>
                    </a:gs>
                    <a:gs pos="100000">
                      <a:srgbClr val="505050"/>
                    </a:gs>
                  </a:gsLst>
                </a:gradFill>
              </a:endParaRPr>
            </a:p>
          </p:txBody>
        </p:sp>
        <p:sp>
          <p:nvSpPr>
            <p:cNvPr id="800" name="StorageOptical_E958" title="Icon of a hard disk">
              <a:extLst>
                <a:ext uri="{FF2B5EF4-FFF2-40B4-BE49-F238E27FC236}">
                  <a16:creationId xmlns:a16="http://schemas.microsoft.com/office/drawing/2014/main" id="{B622FB09-6C33-4CC9-AC66-5F3146F5F4C6}"/>
                </a:ext>
              </a:extLst>
            </p:cNvPr>
            <p:cNvSpPr>
              <a:spLocks noChangeAspect="1" noEditPoints="1"/>
            </p:cNvSpPr>
            <p:nvPr/>
          </p:nvSpPr>
          <p:spPr bwMode="auto">
            <a:xfrm>
              <a:off x="912447" y="5559167"/>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dirty="0"/>
            </a:p>
          </p:txBody>
        </p:sp>
        <p:grpSp>
          <p:nvGrpSpPr>
            <p:cNvPr id="801" name="Group 800">
              <a:extLst>
                <a:ext uri="{FF2B5EF4-FFF2-40B4-BE49-F238E27FC236}">
                  <a16:creationId xmlns:a16="http://schemas.microsoft.com/office/drawing/2014/main" id="{E2A50716-95B3-410B-B78D-03CBA6220C2C}"/>
                </a:ext>
              </a:extLst>
            </p:cNvPr>
            <p:cNvGrpSpPr/>
            <p:nvPr/>
          </p:nvGrpSpPr>
          <p:grpSpPr>
            <a:xfrm>
              <a:off x="2248834" y="4706860"/>
              <a:ext cx="431182" cy="431182"/>
              <a:chOff x="2412526" y="3500120"/>
              <a:chExt cx="365672" cy="365760"/>
            </a:xfrm>
          </p:grpSpPr>
          <p:sp>
            <p:nvSpPr>
              <p:cNvPr id="802" name="StorageOptical_E958" title="Icon of a hard disk">
                <a:extLst>
                  <a:ext uri="{FF2B5EF4-FFF2-40B4-BE49-F238E27FC236}">
                    <a16:creationId xmlns:a16="http://schemas.microsoft.com/office/drawing/2014/main" id="{76DDFDC2-3EAA-44A5-B8E5-D48CC909980E}"/>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cxnSp>
            <p:nvCxnSpPr>
              <p:cNvPr id="803" name="Straight Connector 802">
                <a:extLst>
                  <a:ext uri="{FF2B5EF4-FFF2-40B4-BE49-F238E27FC236}">
                    <a16:creationId xmlns:a16="http://schemas.microsoft.com/office/drawing/2014/main" id="{E5B2948B-C584-47B9-82E2-7D607F94A381}"/>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A3DF6CB9-5516-4CEB-8633-D684152F4E83}"/>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5" name="Oval 804">
                <a:extLst>
                  <a:ext uri="{FF2B5EF4-FFF2-40B4-BE49-F238E27FC236}">
                    <a16:creationId xmlns:a16="http://schemas.microsoft.com/office/drawing/2014/main" id="{95AB5E82-5481-4CD2-AB22-BC6A3250BD2A}"/>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06" name="desktop" title="a desktop PC">
              <a:extLst>
                <a:ext uri="{FF2B5EF4-FFF2-40B4-BE49-F238E27FC236}">
                  <a16:creationId xmlns:a16="http://schemas.microsoft.com/office/drawing/2014/main" id="{CD5A4C3F-BB33-4B3C-8331-35CD3027A57E}"/>
                </a:ext>
              </a:extLst>
            </p:cNvPr>
            <p:cNvSpPr>
              <a:spLocks noChangeAspect="1" noEditPoints="1"/>
            </p:cNvSpPr>
            <p:nvPr/>
          </p:nvSpPr>
          <p:spPr bwMode="auto">
            <a:xfrm>
              <a:off x="914244" y="4729800"/>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sp>
          <p:nvSpPr>
            <p:cNvPr id="807" name="network_3" title="Icon of a server connected to a network">
              <a:extLst>
                <a:ext uri="{FF2B5EF4-FFF2-40B4-BE49-F238E27FC236}">
                  <a16:creationId xmlns:a16="http://schemas.microsoft.com/office/drawing/2014/main" id="{9203848C-A7C3-498F-8209-C67F50F67B35}"/>
                </a:ext>
              </a:extLst>
            </p:cNvPr>
            <p:cNvSpPr>
              <a:spLocks noChangeAspect="1" noEditPoints="1"/>
            </p:cNvSpPr>
            <p:nvPr/>
          </p:nvSpPr>
          <p:spPr bwMode="auto">
            <a:xfrm>
              <a:off x="2242838" y="546798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dirty="0"/>
            </a:p>
          </p:txBody>
        </p:sp>
        <p:sp>
          <p:nvSpPr>
            <p:cNvPr id="692" name="&quot;Not Allowed&quot; Symbol 691">
              <a:extLst>
                <a:ext uri="{FF2B5EF4-FFF2-40B4-BE49-F238E27FC236}">
                  <a16:creationId xmlns:a16="http://schemas.microsoft.com/office/drawing/2014/main" id="{868108CC-ACE0-4829-AED2-57E1F1147F6A}"/>
                </a:ext>
              </a:extLst>
            </p:cNvPr>
            <p:cNvSpPr/>
            <p:nvPr/>
          </p:nvSpPr>
          <p:spPr>
            <a:xfrm>
              <a:off x="2041062" y="5369828"/>
              <a:ext cx="926564" cy="924949"/>
            </a:xfrm>
            <a:prstGeom prst="noSmoking">
              <a:avLst/>
            </a:prstGeom>
            <a:solidFill>
              <a:srgbClr val="FF0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solidFill>
                  <a:srgbClr val="282828"/>
                </a:solidFill>
                <a:effectLst/>
                <a:uLnTx/>
                <a:uFillTx/>
                <a:latin typeface="Segoe UI"/>
                <a:ea typeface="+mn-ea"/>
                <a:cs typeface="+mn-cs"/>
              </a:endParaRPr>
            </a:p>
          </p:txBody>
        </p:sp>
        <p:sp>
          <p:nvSpPr>
            <p:cNvPr id="810" name="people_4" title="Icon of a person">
              <a:extLst>
                <a:ext uri="{FF2B5EF4-FFF2-40B4-BE49-F238E27FC236}">
                  <a16:creationId xmlns:a16="http://schemas.microsoft.com/office/drawing/2014/main" id="{4F28009D-99BE-4B66-A877-274E6B77C62E}"/>
                </a:ext>
              </a:extLst>
            </p:cNvPr>
            <p:cNvSpPr>
              <a:spLocks noChangeAspect="1" noEditPoints="1"/>
            </p:cNvSpPr>
            <p:nvPr/>
          </p:nvSpPr>
          <p:spPr bwMode="auto">
            <a:xfrm>
              <a:off x="3773516" y="403657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1" name="people_4" title="Icon of a person">
              <a:extLst>
                <a:ext uri="{FF2B5EF4-FFF2-40B4-BE49-F238E27FC236}">
                  <a16:creationId xmlns:a16="http://schemas.microsoft.com/office/drawing/2014/main" id="{D776FD40-86C7-46C1-BFC0-FC9D7CF61EFA}"/>
                </a:ext>
              </a:extLst>
            </p:cNvPr>
            <p:cNvSpPr>
              <a:spLocks noChangeAspect="1" noEditPoints="1"/>
            </p:cNvSpPr>
            <p:nvPr/>
          </p:nvSpPr>
          <p:spPr bwMode="auto">
            <a:xfrm>
              <a:off x="675895" y="4572437"/>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864844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 grpId="0" animBg="1"/>
      <p:bldP spid="697" grpId="0" animBg="1"/>
      <p:bldP spid="70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E34674B-E8CC-4F8C-BACD-6B10C87A3699}"/>
              </a:ext>
            </a:extLst>
          </p:cNvPr>
          <p:cNvSpPr/>
          <p:nvPr/>
        </p:nvSpPr>
        <p:spPr bwMode="auto">
          <a:xfrm>
            <a:off x="3535740" y="295729"/>
            <a:ext cx="8899854" cy="1137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solidFill>
                <a:srgbClr val="353535"/>
              </a:solidFill>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0E02E7CB-FF5E-44AD-A4CF-D11B405F795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83" y="497"/>
            <a:ext cx="3534857" cy="6993533"/>
          </a:xfrm>
          <a:prstGeom prst="rect">
            <a:avLst/>
          </a:prstGeom>
        </p:spPr>
      </p:pic>
      <p:sp>
        <p:nvSpPr>
          <p:cNvPr id="5" name="Rectangle 4">
            <a:extLst>
              <a:ext uri="{FF2B5EF4-FFF2-40B4-BE49-F238E27FC236}">
                <a16:creationId xmlns:a16="http://schemas.microsoft.com/office/drawing/2014/main" id="{3F6E9DF4-B1D4-4600-808D-1922C00B6426}"/>
              </a:ext>
            </a:extLst>
          </p:cNvPr>
          <p:cNvSpPr/>
          <p:nvPr/>
        </p:nvSpPr>
        <p:spPr bwMode="auto">
          <a:xfrm>
            <a:off x="881" y="497"/>
            <a:ext cx="3535179" cy="69935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5">
            <a:extLst>
              <a:ext uri="{FF2B5EF4-FFF2-40B4-BE49-F238E27FC236}">
                <a16:creationId xmlns:a16="http://schemas.microsoft.com/office/drawing/2014/main" id="{E2D3B3C2-3F91-4F63-BD60-3EA1E81E93A4}"/>
              </a:ext>
            </a:extLst>
          </p:cNvPr>
          <p:cNvSpPr>
            <a:spLocks noGrp="1"/>
          </p:cNvSpPr>
          <p:nvPr>
            <p:ph type="title"/>
          </p:nvPr>
        </p:nvSpPr>
        <p:spPr>
          <a:xfrm>
            <a:off x="275482" y="295730"/>
            <a:ext cx="3260579" cy="917444"/>
          </a:xfrm>
        </p:spPr>
        <p:txBody>
          <a:bodyPr/>
          <a:lstStyle/>
          <a:p>
            <a:r>
              <a:rPr lang="en-US" dirty="0">
                <a:solidFill>
                  <a:schemeClr val="bg1"/>
                </a:solidFill>
              </a:rPr>
              <a:t>FSLogix Technologies</a:t>
            </a:r>
          </a:p>
        </p:txBody>
      </p:sp>
      <p:sp>
        <p:nvSpPr>
          <p:cNvPr id="21" name="Text Placeholder 2">
            <a:extLst>
              <a:ext uri="{FF2B5EF4-FFF2-40B4-BE49-F238E27FC236}">
                <a16:creationId xmlns:a16="http://schemas.microsoft.com/office/drawing/2014/main" id="{212D97F8-F53B-45D6-AEDD-056A3C847654}"/>
              </a:ext>
            </a:extLst>
          </p:cNvPr>
          <p:cNvSpPr txBox="1">
            <a:spLocks/>
          </p:cNvSpPr>
          <p:nvPr/>
        </p:nvSpPr>
        <p:spPr>
          <a:xfrm>
            <a:off x="3734154" y="550389"/>
            <a:ext cx="8244304" cy="627807"/>
          </a:xfrm>
          <a:prstGeom prst="rect">
            <a:avLst/>
          </a:prstGeom>
        </p:spPr>
        <p:txBody>
          <a:bodyPr vert="horz" wrap="square" lIns="0" tIns="0" rIns="0" bIns="0" rtlCol="0" anchor="ctr">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016">
              <a:lnSpc>
                <a:spcPct val="100000"/>
              </a:lnSpc>
              <a:defRPr/>
            </a:pPr>
            <a:r>
              <a:rPr lang="en-US" sz="2000" dirty="0">
                <a:solidFill>
                  <a:srgbClr val="353535"/>
                </a:solidFill>
                <a:latin typeface="Segoe UI"/>
              </a:rPr>
              <a:t>With the acquisition of FSLogix, eligible customers will get access to three core pieces of technology</a:t>
            </a:r>
          </a:p>
        </p:txBody>
      </p:sp>
      <p:sp>
        <p:nvSpPr>
          <p:cNvPr id="152" name="Arrow: Bent 151">
            <a:extLst>
              <a:ext uri="{FF2B5EF4-FFF2-40B4-BE49-F238E27FC236}">
                <a16:creationId xmlns:a16="http://schemas.microsoft.com/office/drawing/2014/main" id="{3E3E4C4E-AEAF-4403-A258-B842AB46B227}"/>
              </a:ext>
            </a:extLst>
          </p:cNvPr>
          <p:cNvSpPr/>
          <p:nvPr/>
        </p:nvSpPr>
        <p:spPr bwMode="auto">
          <a:xfrm>
            <a:off x="4282715" y="1767450"/>
            <a:ext cx="7451302" cy="5226580"/>
          </a:xfrm>
          <a:prstGeom prst="bentArrow">
            <a:avLst>
              <a:gd name="adj1" fmla="val 0"/>
              <a:gd name="adj2" fmla="val 0"/>
              <a:gd name="adj3" fmla="val 0"/>
              <a:gd name="adj4" fmla="val 6426"/>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Arrow: Bent 159">
            <a:extLst>
              <a:ext uri="{FF2B5EF4-FFF2-40B4-BE49-F238E27FC236}">
                <a16:creationId xmlns:a16="http://schemas.microsoft.com/office/drawing/2014/main" id="{15352F27-AE55-4603-BC3F-12635AF12525}"/>
              </a:ext>
            </a:extLst>
          </p:cNvPr>
          <p:cNvSpPr/>
          <p:nvPr/>
        </p:nvSpPr>
        <p:spPr bwMode="auto">
          <a:xfrm flipH="1" flipV="1">
            <a:off x="4861753" y="496"/>
            <a:ext cx="7314797" cy="1766953"/>
          </a:xfrm>
          <a:prstGeom prst="bentArrow">
            <a:avLst>
              <a:gd name="adj1" fmla="val 0"/>
              <a:gd name="adj2" fmla="val 0"/>
              <a:gd name="adj3" fmla="val 0"/>
              <a:gd name="adj4" fmla="val 15912"/>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1D591659-68F9-4C51-9EA6-322CF0F93C08}"/>
              </a:ext>
            </a:extLst>
          </p:cNvPr>
          <p:cNvSpPr/>
          <p:nvPr/>
        </p:nvSpPr>
        <p:spPr bwMode="auto">
          <a:xfrm>
            <a:off x="3925976" y="2222362"/>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126028CC-B68E-4909-91E3-C600A9FB62DD}"/>
              </a:ext>
            </a:extLst>
          </p:cNvPr>
          <p:cNvSpPr/>
          <p:nvPr/>
        </p:nvSpPr>
        <p:spPr bwMode="auto">
          <a:xfrm>
            <a:off x="3925976" y="4207447"/>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01A81351-5ABD-4CA9-91F6-0CED509DDA87}"/>
              </a:ext>
            </a:extLst>
          </p:cNvPr>
          <p:cNvSpPr/>
          <p:nvPr/>
        </p:nvSpPr>
        <p:spPr bwMode="auto">
          <a:xfrm>
            <a:off x="3925976" y="5657434"/>
            <a:ext cx="712837" cy="712835"/>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Rectangle 163">
            <a:extLst>
              <a:ext uri="{FF2B5EF4-FFF2-40B4-BE49-F238E27FC236}">
                <a16:creationId xmlns:a16="http://schemas.microsoft.com/office/drawing/2014/main" id="{50437C4D-6163-48CF-9F0B-77960E220A7A}"/>
              </a:ext>
            </a:extLst>
          </p:cNvPr>
          <p:cNvSpPr/>
          <p:nvPr/>
        </p:nvSpPr>
        <p:spPr>
          <a:xfrm>
            <a:off x="4861751" y="2222362"/>
            <a:ext cx="7116708" cy="1694425"/>
          </a:xfrm>
          <a:prstGeom prst="rect">
            <a:avLst/>
          </a:prstGeom>
        </p:spPr>
        <p:txBody>
          <a:bodyPr wrap="square" lIns="0" tIns="0" rIns="0" bIns="0">
            <a:spAutoFit/>
          </a:bodyPr>
          <a:lstStyle/>
          <a:p>
            <a:pPr defTabSz="914191"/>
            <a:r>
              <a:rPr lang="en-US" sz="2400" dirty="0">
                <a:solidFill>
                  <a:srgbClr val="0078D7"/>
                </a:solidFill>
                <a:latin typeface="Segoe UI Semilight"/>
                <a:ea typeface="Calibri" panose="020F0502020204030204" pitchFamily="34" charset="0"/>
                <a:cs typeface="Times New Roman" panose="02020603050405020304" pitchFamily="18" charset="0"/>
              </a:rPr>
              <a:t>Profile Container</a:t>
            </a:r>
            <a:br>
              <a:rPr lang="en-US" sz="2400" dirty="0">
                <a:solidFill>
                  <a:srgbClr val="0078D7"/>
                </a:solidFill>
                <a:latin typeface="Segoe UI Semilight"/>
                <a:ea typeface="Calibri" panose="020F0502020204030204" pitchFamily="34" charset="0"/>
                <a:cs typeface="Times New Roman" panose="02020603050405020304" pitchFamily="18" charset="0"/>
              </a:rPr>
            </a:br>
            <a:r>
              <a:rPr lang="en-US" sz="1599" dirty="0">
                <a:solidFill>
                  <a:srgbClr val="353535"/>
                </a:solidFill>
                <a:latin typeface="Segoe UI Semilight"/>
                <a:ea typeface="Calibri" panose="020F0502020204030204" pitchFamily="34" charset="0"/>
                <a:cs typeface="Times New Roman" panose="02020603050405020304" pitchFamily="18" charset="0"/>
              </a:rPr>
              <a:t>Replacement for roaming profiles and folder redirection. Dramatically speeds up logon and application launch times.</a:t>
            </a:r>
          </a:p>
          <a:p>
            <a:pPr marL="163482" lvl="1" indent="-163482" defTabSz="914191">
              <a:spcBef>
                <a:spcPts val="1199"/>
              </a:spcBef>
              <a:buFont typeface="Arial" panose="020B0604020202020204" pitchFamily="34" charset="0"/>
              <a:buChar char="•"/>
            </a:pPr>
            <a:r>
              <a:rPr lang="en-US" sz="1399" dirty="0">
                <a:solidFill>
                  <a:srgbClr val="353535"/>
                </a:solidFill>
                <a:latin typeface="Segoe UI Semilight"/>
                <a:cs typeface="Segoe UI"/>
              </a:rPr>
              <a:t>Includes Office 365 Container, which roams Office cache data (Outlook OST, OneDrive cache, Skype for Business GAL, etc.) and Windows Search DB with user in virtual desktop environments.</a:t>
            </a:r>
          </a:p>
        </p:txBody>
      </p:sp>
      <p:sp>
        <p:nvSpPr>
          <p:cNvPr id="165" name="Rectangle 164">
            <a:extLst>
              <a:ext uri="{FF2B5EF4-FFF2-40B4-BE49-F238E27FC236}">
                <a16:creationId xmlns:a16="http://schemas.microsoft.com/office/drawing/2014/main" id="{D1BD92B5-B4D6-4012-88C4-6FCD778D9CBC}"/>
              </a:ext>
            </a:extLst>
          </p:cNvPr>
          <p:cNvSpPr/>
          <p:nvPr/>
        </p:nvSpPr>
        <p:spPr>
          <a:xfrm>
            <a:off x="4861751" y="4207447"/>
            <a:ext cx="7116708" cy="1129661"/>
          </a:xfrm>
          <a:prstGeom prst="rect">
            <a:avLst/>
          </a:prstGeom>
        </p:spPr>
        <p:txBody>
          <a:bodyPr wrap="square" lIns="0" tIns="0" rIns="0" bIns="0">
            <a:spAutoFit/>
          </a:bodyPr>
          <a:lstStyle/>
          <a:p>
            <a:pPr defTabSz="914191">
              <a:spcAft>
                <a:spcPts val="784"/>
              </a:spcAft>
            </a:pPr>
            <a:r>
              <a:rPr lang="en-US" sz="2400" dirty="0">
                <a:solidFill>
                  <a:srgbClr val="0078D7"/>
                </a:solidFill>
                <a:latin typeface="Segoe UI Semilight"/>
                <a:cs typeface="Times New Roman" panose="02020603050405020304" pitchFamily="18" charset="0"/>
              </a:rPr>
              <a:t>App Masking</a:t>
            </a:r>
            <a:br>
              <a:rPr lang="en-US" sz="1599" b="1" dirty="0">
                <a:solidFill>
                  <a:prstClr val="black"/>
                </a:solidFill>
                <a:latin typeface="Segoe UI Semilight"/>
                <a:cs typeface="Times New Roman" panose="02020603050405020304" pitchFamily="18" charset="0"/>
              </a:rPr>
            </a:br>
            <a:r>
              <a:rPr lang="en-US" sz="1599" dirty="0">
                <a:solidFill>
                  <a:srgbClr val="353535"/>
                </a:solidFill>
                <a:latin typeface="Segoe UI Semilight"/>
                <a:cs typeface="Times New Roman" panose="02020603050405020304" pitchFamily="18" charset="0"/>
              </a:rPr>
              <a:t>Minimize number of gold images by creating a single image with all applications. Excellent app compatibility with no packaging, sequencing, backend infrastructure, or virtualization. </a:t>
            </a:r>
            <a:endParaRPr lang="en-US" sz="1599" dirty="0">
              <a:solidFill>
                <a:srgbClr val="353535"/>
              </a:solidFill>
              <a:latin typeface="Segoe UI Semilight"/>
              <a:cs typeface="Times New Roman"/>
            </a:endParaRPr>
          </a:p>
        </p:txBody>
      </p:sp>
      <p:sp>
        <p:nvSpPr>
          <p:cNvPr id="166" name="Rectangle 165">
            <a:extLst>
              <a:ext uri="{FF2B5EF4-FFF2-40B4-BE49-F238E27FC236}">
                <a16:creationId xmlns:a16="http://schemas.microsoft.com/office/drawing/2014/main" id="{CF622C9A-12A2-412C-A08E-BEBE63D118E7}"/>
              </a:ext>
            </a:extLst>
          </p:cNvPr>
          <p:cNvSpPr/>
          <p:nvPr/>
        </p:nvSpPr>
        <p:spPr>
          <a:xfrm>
            <a:off x="4861749" y="5657434"/>
            <a:ext cx="7116709" cy="878669"/>
          </a:xfrm>
          <a:prstGeom prst="rect">
            <a:avLst/>
          </a:prstGeom>
        </p:spPr>
        <p:txBody>
          <a:bodyPr wrap="square" lIns="0" tIns="0" rIns="0" bIns="0">
            <a:spAutoFit/>
          </a:bodyPr>
          <a:lstStyle/>
          <a:p>
            <a:pPr defTabSz="914191">
              <a:spcAft>
                <a:spcPts val="784"/>
              </a:spcAft>
            </a:pPr>
            <a:r>
              <a:rPr lang="en-US" sz="2400" dirty="0">
                <a:solidFill>
                  <a:srgbClr val="0078D7"/>
                </a:solidFill>
                <a:latin typeface="Segoe UI Semilight"/>
                <a:cs typeface="Segoe UI"/>
              </a:rPr>
              <a:t>Java Redirection</a:t>
            </a:r>
            <a:br>
              <a:rPr lang="en-US" sz="1599" b="1" dirty="0">
                <a:solidFill>
                  <a:srgbClr val="505050"/>
                </a:solidFill>
                <a:latin typeface="Segoe UI Semilight"/>
                <a:cs typeface="Segoe UI"/>
              </a:rPr>
            </a:br>
            <a:r>
              <a:rPr lang="en-US" sz="1599" dirty="0">
                <a:solidFill>
                  <a:srgbClr val="353535"/>
                </a:solidFill>
                <a:latin typeface="Segoe UI Semilight"/>
                <a:cs typeface="Segoe UI"/>
              </a:rPr>
              <a:t>Helps protect the enterprise from vulnerabilities of multiple installed versions of Java by mapping specific versions to individual apps or websites.</a:t>
            </a:r>
            <a:endParaRPr lang="en-US" sz="1599" dirty="0">
              <a:solidFill>
                <a:srgbClr val="353535"/>
              </a:solidFill>
              <a:latin typeface="Segoe UI Semilight"/>
              <a:cs typeface="Times New Roman"/>
            </a:endParaRPr>
          </a:p>
        </p:txBody>
      </p:sp>
      <p:sp>
        <p:nvSpPr>
          <p:cNvPr id="167" name="globe_6" title="Icon of a monitor in front of a sphere made of lines">
            <a:extLst>
              <a:ext uri="{FF2B5EF4-FFF2-40B4-BE49-F238E27FC236}">
                <a16:creationId xmlns:a16="http://schemas.microsoft.com/office/drawing/2014/main" id="{83EE7146-01AB-45E2-AC09-DCBF62ABEBD8}"/>
              </a:ext>
            </a:extLst>
          </p:cNvPr>
          <p:cNvSpPr>
            <a:spLocks noChangeAspect="1" noEditPoints="1"/>
          </p:cNvSpPr>
          <p:nvPr/>
        </p:nvSpPr>
        <p:spPr bwMode="auto">
          <a:xfrm>
            <a:off x="4079713" y="2351381"/>
            <a:ext cx="432240" cy="463037"/>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800" dirty="0">
              <a:solidFill>
                <a:srgbClr val="353535"/>
              </a:solidFill>
              <a:latin typeface="Segoe UI Semilight"/>
            </a:endParaRPr>
          </a:p>
        </p:txBody>
      </p:sp>
      <p:sp>
        <p:nvSpPr>
          <p:cNvPr id="168" name="Browser" title="Icon of a browser window">
            <a:extLst>
              <a:ext uri="{FF2B5EF4-FFF2-40B4-BE49-F238E27FC236}">
                <a16:creationId xmlns:a16="http://schemas.microsoft.com/office/drawing/2014/main" id="{5930744D-BBC4-450A-9B0F-F383C9FCE119}"/>
              </a:ext>
            </a:extLst>
          </p:cNvPr>
          <p:cNvSpPr>
            <a:spLocks noChangeAspect="1" noEditPoints="1"/>
          </p:cNvSpPr>
          <p:nvPr/>
        </p:nvSpPr>
        <p:spPr bwMode="auto">
          <a:xfrm>
            <a:off x="4074463" y="5844305"/>
            <a:ext cx="424979" cy="34011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800" dirty="0">
              <a:solidFill>
                <a:srgbClr val="353535"/>
              </a:solidFill>
              <a:latin typeface="Segoe UI Semilight"/>
            </a:endParaRPr>
          </a:p>
        </p:txBody>
      </p:sp>
      <p:grpSp>
        <p:nvGrpSpPr>
          <p:cNvPr id="169" name="Group 168">
            <a:extLst>
              <a:ext uri="{FF2B5EF4-FFF2-40B4-BE49-F238E27FC236}">
                <a16:creationId xmlns:a16="http://schemas.microsoft.com/office/drawing/2014/main" id="{A49B2BB8-2DFA-4B06-AB42-34C31785D033}"/>
              </a:ext>
            </a:extLst>
          </p:cNvPr>
          <p:cNvGrpSpPr/>
          <p:nvPr/>
        </p:nvGrpSpPr>
        <p:grpSpPr>
          <a:xfrm>
            <a:off x="4088290" y="4359606"/>
            <a:ext cx="384262" cy="384938"/>
            <a:chOff x="4565921" y="3369898"/>
            <a:chExt cx="242888" cy="243314"/>
          </a:xfrm>
        </p:grpSpPr>
        <p:sp>
          <p:nvSpPr>
            <p:cNvPr id="170" name="Freeform: Shape 169">
              <a:extLst>
                <a:ext uri="{FF2B5EF4-FFF2-40B4-BE49-F238E27FC236}">
                  <a16:creationId xmlns:a16="http://schemas.microsoft.com/office/drawing/2014/main" id="{107A8A01-0E45-4C4C-B637-90392EDAC976}"/>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dirty="0">
                <a:gradFill>
                  <a:gsLst>
                    <a:gs pos="0">
                      <a:srgbClr val="505050"/>
                    </a:gs>
                    <a:gs pos="100000">
                      <a:srgbClr val="505050"/>
                    </a:gs>
                  </a:gsLst>
                  <a:lin ang="5400000" scaled="1"/>
                </a:gradFill>
                <a:latin typeface="Segoe UI Semilight"/>
              </a:endParaRPr>
            </a:p>
          </p:txBody>
        </p:sp>
        <p:sp>
          <p:nvSpPr>
            <p:cNvPr id="171" name="Freeform: Shape 170">
              <a:extLst>
                <a:ext uri="{FF2B5EF4-FFF2-40B4-BE49-F238E27FC236}">
                  <a16:creationId xmlns:a16="http://schemas.microsoft.com/office/drawing/2014/main" id="{57D09498-8184-4096-92E2-EB6346432EF1}"/>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dirty="0">
                <a:gradFill>
                  <a:gsLst>
                    <a:gs pos="0">
                      <a:srgbClr val="505050"/>
                    </a:gs>
                    <a:gs pos="100000">
                      <a:srgbClr val="505050"/>
                    </a:gs>
                  </a:gsLst>
                  <a:lin ang="5400000" scaled="1"/>
                </a:gradFill>
                <a:latin typeface="Segoe UI Semilight"/>
              </a:endParaRPr>
            </a:p>
          </p:txBody>
        </p:sp>
        <p:sp>
          <p:nvSpPr>
            <p:cNvPr id="172" name="Freeform: Shape 171">
              <a:extLst>
                <a:ext uri="{FF2B5EF4-FFF2-40B4-BE49-F238E27FC236}">
                  <a16:creationId xmlns:a16="http://schemas.microsoft.com/office/drawing/2014/main" id="{35DEFBA5-876A-49BB-824B-389EA9BCB945}"/>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dirty="0">
                <a:gradFill>
                  <a:gsLst>
                    <a:gs pos="0">
                      <a:srgbClr val="505050"/>
                    </a:gs>
                    <a:gs pos="100000">
                      <a:srgbClr val="505050"/>
                    </a:gs>
                  </a:gsLst>
                  <a:lin ang="5400000" scaled="1"/>
                </a:gradFill>
                <a:latin typeface="Segoe UI Semilight"/>
              </a:endParaRPr>
            </a:p>
          </p:txBody>
        </p:sp>
        <p:sp>
          <p:nvSpPr>
            <p:cNvPr id="173" name="Freeform: Shape 172">
              <a:extLst>
                <a:ext uri="{FF2B5EF4-FFF2-40B4-BE49-F238E27FC236}">
                  <a16:creationId xmlns:a16="http://schemas.microsoft.com/office/drawing/2014/main" id="{005B1C7A-2025-4AE6-BD2E-B204268A2D1E}"/>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900" dirty="0">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5685675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8D40417E-6225-4AA7-98C8-EC8E6FADDD2E}"/>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Container </a:t>
            </a: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dirty="0">
                <a:solidFill>
                  <a:srgbClr val="FFFFFF"/>
                </a:solidFill>
                <a:latin typeface="Segoe UI Light"/>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751664" y="783516"/>
            <a:ext cx="3901470" cy="542749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dirty="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40" name="Rectangle 39">
            <a:extLst>
              <a:ext uri="{FF2B5EF4-FFF2-40B4-BE49-F238E27FC236}">
                <a16:creationId xmlns:a16="http://schemas.microsoft.com/office/drawing/2014/main" id="{298E1D30-7823-4044-BAC5-1BAC2E625D56}"/>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Profile Container </a:t>
            </a:r>
          </a:p>
        </p:txBody>
      </p:sp>
      <p:sp>
        <p:nvSpPr>
          <p:cNvPr id="41" name="Rectangle 40">
            <a:extLst>
              <a:ext uri="{FF2B5EF4-FFF2-40B4-BE49-F238E27FC236}">
                <a16:creationId xmlns:a16="http://schemas.microsoft.com/office/drawing/2014/main" id="{257881BA-D5EA-4C9A-86EE-F914E2B74AC5}"/>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Office 365 Container </a:t>
            </a:r>
          </a:p>
        </p:txBody>
      </p:sp>
      <p:sp>
        <p:nvSpPr>
          <p:cNvPr id="42" name="Rectangle 41">
            <a:extLst>
              <a:ext uri="{FF2B5EF4-FFF2-40B4-BE49-F238E27FC236}">
                <a16:creationId xmlns:a16="http://schemas.microsoft.com/office/drawing/2014/main" id="{E00124A6-4D3E-4D8E-8F93-FD1A35F63AF2}"/>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App Masking </a:t>
            </a:r>
          </a:p>
        </p:txBody>
      </p:sp>
      <p:sp>
        <p:nvSpPr>
          <p:cNvPr id="43" name="Rectangle 42">
            <a:extLst>
              <a:ext uri="{FF2B5EF4-FFF2-40B4-BE49-F238E27FC236}">
                <a16:creationId xmlns:a16="http://schemas.microsoft.com/office/drawing/2014/main" id="{41F3DF1E-83AB-4BCC-95C6-DF1F73D204D7}"/>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Java Redirection </a:t>
            </a:r>
          </a:p>
        </p:txBody>
      </p:sp>
      <p:sp>
        <p:nvSpPr>
          <p:cNvPr id="46" name="Rectangle: Top Corners Rounded 45">
            <a:extLst>
              <a:ext uri="{FF2B5EF4-FFF2-40B4-BE49-F238E27FC236}">
                <a16:creationId xmlns:a16="http://schemas.microsoft.com/office/drawing/2014/main" id="{6C39ED5E-B09D-4C0F-BA37-AA57E256D6B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47" name="Rectangle: Top Corners Rounded 46">
            <a:extLst>
              <a:ext uri="{FF2B5EF4-FFF2-40B4-BE49-F238E27FC236}">
                <a16:creationId xmlns:a16="http://schemas.microsoft.com/office/drawing/2014/main" id="{96FAF8F6-C34E-41CF-88F1-F348E50E94EB}"/>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48" name="Rectangle: Top Corners Rounded 47">
            <a:extLst>
              <a:ext uri="{FF2B5EF4-FFF2-40B4-BE49-F238E27FC236}">
                <a16:creationId xmlns:a16="http://schemas.microsoft.com/office/drawing/2014/main" id="{A30FB8A4-DFA5-4B54-88EB-9673615BD5E6}"/>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00E72494-0633-40E9-AA8F-1633256D3FB6}"/>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61" name="Rectangle: Top Corners Rounded 60">
            <a:extLst>
              <a:ext uri="{FF2B5EF4-FFF2-40B4-BE49-F238E27FC236}">
                <a16:creationId xmlns:a16="http://schemas.microsoft.com/office/drawing/2014/main" id="{67AC60B3-5416-4A3E-B309-D10B30686DF7}"/>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51" name="IoT" title="Icon of five circles that all connect to a center circle">
            <a:extLst>
              <a:ext uri="{FF2B5EF4-FFF2-40B4-BE49-F238E27FC236}">
                <a16:creationId xmlns:a16="http://schemas.microsoft.com/office/drawing/2014/main" id="{E6C31AD3-0C38-482C-9B76-802285422AEA}"/>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sp>
        <p:nvSpPr>
          <p:cNvPr id="52" name="globe_6" title="Icon of a monitor in front of a sphere made of lines">
            <a:extLst>
              <a:ext uri="{FF2B5EF4-FFF2-40B4-BE49-F238E27FC236}">
                <a16:creationId xmlns:a16="http://schemas.microsoft.com/office/drawing/2014/main" id="{0911EC7E-F292-4EBD-BE4A-92F18CDBC56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53" name="Browser" title="Icon of a browser window">
            <a:extLst>
              <a:ext uri="{FF2B5EF4-FFF2-40B4-BE49-F238E27FC236}">
                <a16:creationId xmlns:a16="http://schemas.microsoft.com/office/drawing/2014/main" id="{1F8734B5-A754-469F-93B3-2B4D7E89C8E9}"/>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54" name="Group 53">
            <a:extLst>
              <a:ext uri="{FF2B5EF4-FFF2-40B4-BE49-F238E27FC236}">
                <a16:creationId xmlns:a16="http://schemas.microsoft.com/office/drawing/2014/main" id="{6CBF61B2-951B-4CBD-821F-54E57367E7AC}"/>
              </a:ext>
            </a:extLst>
          </p:cNvPr>
          <p:cNvGrpSpPr/>
          <p:nvPr/>
        </p:nvGrpSpPr>
        <p:grpSpPr>
          <a:xfrm>
            <a:off x="177095" y="4996700"/>
            <a:ext cx="240268" cy="240690"/>
            <a:chOff x="4565921" y="3369898"/>
            <a:chExt cx="242888" cy="243314"/>
          </a:xfrm>
        </p:grpSpPr>
        <p:sp>
          <p:nvSpPr>
            <p:cNvPr id="55" name="Freeform: Shape 54">
              <a:extLst>
                <a:ext uri="{FF2B5EF4-FFF2-40B4-BE49-F238E27FC236}">
                  <a16:creationId xmlns:a16="http://schemas.microsoft.com/office/drawing/2014/main" id="{8C022048-33C6-4748-9016-2912D253476D}"/>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56" name="Freeform: Shape 55">
              <a:extLst>
                <a:ext uri="{FF2B5EF4-FFF2-40B4-BE49-F238E27FC236}">
                  <a16:creationId xmlns:a16="http://schemas.microsoft.com/office/drawing/2014/main" id="{009A790E-3BAD-40C6-9BF7-DB7EFD5272B7}"/>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57" name="Freeform: Shape 56">
              <a:extLst>
                <a:ext uri="{FF2B5EF4-FFF2-40B4-BE49-F238E27FC236}">
                  <a16:creationId xmlns:a16="http://schemas.microsoft.com/office/drawing/2014/main" id="{C7496D57-8634-486F-80E4-9103A6DF9B5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58" name="Freeform: Shape 57">
              <a:extLst>
                <a:ext uri="{FF2B5EF4-FFF2-40B4-BE49-F238E27FC236}">
                  <a16:creationId xmlns:a16="http://schemas.microsoft.com/office/drawing/2014/main" id="{027ED4DF-4E6E-467A-AA99-7B3735225F59}"/>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sp>
        <p:nvSpPr>
          <p:cNvPr id="62" name="Database_EFC7" title="Icon of a cylinder">
            <a:extLst>
              <a:ext uri="{FF2B5EF4-FFF2-40B4-BE49-F238E27FC236}">
                <a16:creationId xmlns:a16="http://schemas.microsoft.com/office/drawing/2014/main" id="{54056192-1B51-4985-B0DC-F6742FA37BFD}"/>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10" name="Group 9">
            <a:extLst>
              <a:ext uri="{FF2B5EF4-FFF2-40B4-BE49-F238E27FC236}">
                <a16:creationId xmlns:a16="http://schemas.microsoft.com/office/drawing/2014/main" id="{DF0AEFAA-9340-4010-93E9-43F905D06E18}"/>
              </a:ext>
            </a:extLst>
          </p:cNvPr>
          <p:cNvGrpSpPr/>
          <p:nvPr/>
        </p:nvGrpSpPr>
        <p:grpSpPr>
          <a:xfrm>
            <a:off x="-3430" y="1778245"/>
            <a:ext cx="3252237" cy="834459"/>
            <a:chOff x="3831087" y="1778000"/>
            <a:chExt cx="3252698" cy="834577"/>
          </a:xfrm>
        </p:grpSpPr>
        <p:sp>
          <p:nvSpPr>
            <p:cNvPr id="75" name="Rectangle 74">
              <a:extLst>
                <a:ext uri="{FF2B5EF4-FFF2-40B4-BE49-F238E27FC236}">
                  <a16:creationId xmlns:a16="http://schemas.microsoft.com/office/drawing/2014/main" id="{6F650E77-8F7D-4851-8362-45ECFD54DE99}"/>
                </a:ext>
              </a:extLst>
            </p:cNvPr>
            <p:cNvSpPr/>
            <p:nvPr/>
          </p:nvSpPr>
          <p:spPr bwMode="auto">
            <a:xfrm>
              <a:off x="3831087" y="1778000"/>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0078D7"/>
                  </a:solidFill>
                  <a:latin typeface="Segoe UI Semilight"/>
                  <a:cs typeface="Segoe UI" pitchFamily="34" charset="0"/>
                </a:rPr>
                <a:t>Container </a:t>
              </a:r>
            </a:p>
          </p:txBody>
        </p:sp>
        <p:sp>
          <p:nvSpPr>
            <p:cNvPr id="77" name="Rectangle: Top Corners Rounded 76">
              <a:extLst>
                <a:ext uri="{FF2B5EF4-FFF2-40B4-BE49-F238E27FC236}">
                  <a16:creationId xmlns:a16="http://schemas.microsoft.com/office/drawing/2014/main" id="{2E099F17-4899-4EE2-BB8E-4BD1029A4BBA}"/>
                </a:ext>
              </a:extLst>
            </p:cNvPr>
            <p:cNvSpPr/>
            <p:nvPr/>
          </p:nvSpPr>
          <p:spPr bwMode="auto">
            <a:xfrm rot="5400000">
              <a:off x="3882998" y="1883569"/>
              <a:ext cx="519616"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78" name="Database_EFC7" title="Icon of a cylinder">
              <a:extLst>
                <a:ext uri="{FF2B5EF4-FFF2-40B4-BE49-F238E27FC236}">
                  <a16:creationId xmlns:a16="http://schemas.microsoft.com/office/drawing/2014/main" id="{7ED981D9-297D-40A3-A747-38B0AF832409}"/>
                </a:ext>
              </a:extLst>
            </p:cNvPr>
            <p:cNvSpPr>
              <a:spLocks noChangeAspect="1" noEditPoints="1"/>
            </p:cNvSpPr>
            <p:nvPr/>
          </p:nvSpPr>
          <p:spPr bwMode="auto">
            <a:xfrm>
              <a:off x="4013797" y="2041917"/>
              <a:ext cx="235985" cy="3067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sp>
        <p:nvSpPr>
          <p:cNvPr id="83" name="Text Placeholder 3">
            <a:extLst>
              <a:ext uri="{FF2B5EF4-FFF2-40B4-BE49-F238E27FC236}">
                <a16:creationId xmlns:a16="http://schemas.microsoft.com/office/drawing/2014/main" id="{4102DB1A-AEE6-4712-B6C0-D6F0C279E4A6}"/>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Uses native Windows VHD capabilities–no hypervisor.</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Very easy to deploy and manage.</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Completely seamless end-user experience.</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Works with other application management platforms.</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Easy to test, implement,</a:t>
            </a:r>
            <a:br>
              <a:rPr lang="en-US" sz="2000" dirty="0">
                <a:solidFill>
                  <a:srgbClr val="353535"/>
                </a:solidFill>
                <a:latin typeface="Segoe UI Semilight"/>
                <a:cs typeface="Segoe UI Semilight" panose="020B0402040204020203" pitchFamily="34" charset="0"/>
              </a:rPr>
            </a:br>
            <a:r>
              <a:rPr lang="en-US" sz="2000" dirty="0">
                <a:solidFill>
                  <a:srgbClr val="353535"/>
                </a:solidFill>
                <a:latin typeface="Segoe UI Semilight"/>
                <a:cs typeface="Segoe UI Semilight" panose="020B0402040204020203" pitchFamily="34" charset="0"/>
              </a:rPr>
              <a:t>and manage.</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Reduces network and </a:t>
            </a:r>
            <a:br>
              <a:rPr lang="en-US" sz="2000" dirty="0">
                <a:solidFill>
                  <a:srgbClr val="353535"/>
                </a:solidFill>
                <a:latin typeface="Segoe UI Semilight"/>
                <a:cs typeface="Segoe UI Semilight" panose="020B0402040204020203" pitchFamily="34" charset="0"/>
              </a:rPr>
            </a:br>
            <a:r>
              <a:rPr lang="en-US" sz="2000" dirty="0">
                <a:solidFill>
                  <a:srgbClr val="353535"/>
                </a:solidFill>
                <a:latin typeface="Segoe UI Semilight"/>
                <a:cs typeface="Segoe UI Semilight" panose="020B0402040204020203" pitchFamily="34" charset="0"/>
              </a:rPr>
              <a:t>filesystem load.</a:t>
            </a:r>
          </a:p>
        </p:txBody>
      </p:sp>
    </p:spTree>
    <p:extLst>
      <p:ext uri="{BB962C8B-B14F-4D97-AF65-F5344CB8AC3E}">
        <p14:creationId xmlns:p14="http://schemas.microsoft.com/office/powerpoint/2010/main" val="3561199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dirty="0">
                <a:solidFill>
                  <a:srgbClr val="FFFFFF"/>
                </a:solidFill>
                <a:latin typeface="Segoe UI Light"/>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751664" y="783516"/>
            <a:ext cx="3901470" cy="542749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dirty="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Places entire user profile in network-based container.</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Extremely fast logon times.</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Virtually eliminates profile corruption.</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Works alongside existing User Environment Management platforms.</a:t>
            </a:r>
          </a:p>
        </p:txBody>
      </p:sp>
      <p:grpSp>
        <p:nvGrpSpPr>
          <p:cNvPr id="2" name="Group 1">
            <a:extLst>
              <a:ext uri="{FF2B5EF4-FFF2-40B4-BE49-F238E27FC236}">
                <a16:creationId xmlns:a16="http://schemas.microsoft.com/office/drawing/2014/main" id="{724FAE9C-08C0-4FC6-BFF3-1E80F8CE7488}"/>
              </a:ext>
            </a:extLst>
          </p:cNvPr>
          <p:cNvGrpSpPr/>
          <p:nvPr/>
        </p:nvGrpSpPr>
        <p:grpSpPr>
          <a:xfrm>
            <a:off x="-3430" y="2753489"/>
            <a:ext cx="3252237" cy="834459"/>
            <a:chOff x="-3433313" y="2753382"/>
            <a:chExt cx="3252698" cy="834577"/>
          </a:xfrm>
        </p:grpSpPr>
        <p:sp>
          <p:nvSpPr>
            <p:cNvPr id="59" name="Rectangle 58">
              <a:extLst>
                <a:ext uri="{FF2B5EF4-FFF2-40B4-BE49-F238E27FC236}">
                  <a16:creationId xmlns:a16="http://schemas.microsoft.com/office/drawing/2014/main" id="{64BC1CF1-8D9A-4753-8D4F-ECA497F21C5F}"/>
                </a:ext>
              </a:extLst>
            </p:cNvPr>
            <p:cNvSpPr/>
            <p:nvPr/>
          </p:nvSpPr>
          <p:spPr bwMode="auto">
            <a:xfrm>
              <a:off x="-3433313" y="2753382"/>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pPr>
              <a:r>
                <a:rPr lang="en-US" sz="2000" kern="0" dirty="0">
                  <a:solidFill>
                    <a:srgbClr val="0078D7"/>
                  </a:solidFill>
                  <a:latin typeface="Segoe UI Semilight"/>
                  <a:cs typeface="Segoe UI" pitchFamily="34" charset="0"/>
                </a:rPr>
                <a:t>Profile Container </a:t>
              </a:r>
            </a:p>
          </p:txBody>
        </p:sp>
        <p:sp>
          <p:nvSpPr>
            <p:cNvPr id="60" name="Rectangle: Top Corners Rounded 59">
              <a:extLst>
                <a:ext uri="{FF2B5EF4-FFF2-40B4-BE49-F238E27FC236}">
                  <a16:creationId xmlns:a16="http://schemas.microsoft.com/office/drawing/2014/main" id="{98957CF0-82BD-4BA7-9768-AF295CF26770}"/>
                </a:ext>
              </a:extLst>
            </p:cNvPr>
            <p:cNvSpPr/>
            <p:nvPr/>
          </p:nvSpPr>
          <p:spPr bwMode="auto">
            <a:xfrm rot="5400000">
              <a:off x="-3395779" y="2846472"/>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63" name="globe_6" title="Icon of a monitor in front of a sphere made of lines">
              <a:extLst>
                <a:ext uri="{FF2B5EF4-FFF2-40B4-BE49-F238E27FC236}">
                  <a16:creationId xmlns:a16="http://schemas.microsoft.com/office/drawing/2014/main" id="{9C168D84-DB2B-4AAA-AFBE-5861D15D23E2}"/>
                </a:ext>
              </a:extLst>
            </p:cNvPr>
            <p:cNvSpPr>
              <a:spLocks noChangeAspect="1" noEditPoints="1"/>
            </p:cNvSpPr>
            <p:nvPr/>
          </p:nvSpPr>
          <p:spPr bwMode="auto">
            <a:xfrm>
              <a:off x="-3272724" y="3008095"/>
              <a:ext cx="280226" cy="30019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836305" y="5107418"/>
            <a:ext cx="1021621" cy="429465"/>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150867" y="3433832"/>
            <a:ext cx="567549" cy="260564"/>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144" name="Rectangle 143">
            <a:extLst>
              <a:ext uri="{FF2B5EF4-FFF2-40B4-BE49-F238E27FC236}">
                <a16:creationId xmlns:a16="http://schemas.microsoft.com/office/drawing/2014/main" id="{31CB5A8A-B0DF-456C-ABAE-6E6B109F4D8F}"/>
              </a:ext>
            </a:extLst>
          </p:cNvPr>
          <p:cNvSpPr>
            <a:spLocks noChangeAspect="1"/>
          </p:cNvSpPr>
          <p:nvPr/>
        </p:nvSpPr>
        <p:spPr>
          <a:xfrm>
            <a:off x="5912300" y="1096564"/>
            <a:ext cx="1053573" cy="3879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Tree>
    <p:extLst>
      <p:ext uri="{BB962C8B-B14F-4D97-AF65-F5344CB8AC3E}">
        <p14:creationId xmlns:p14="http://schemas.microsoft.com/office/powerpoint/2010/main" val="2718272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79">
                                            <p:txEl>
                                              <p:pRg st="0" end="0"/>
                                            </p:txEl>
                                          </p:spTgt>
                                        </p:tgtEl>
                                        <p:attrNameLst>
                                          <p:attrName>style.visibility</p:attrName>
                                        </p:attrNameLst>
                                      </p:cBhvr>
                                      <p:to>
                                        <p:strVal val="visible"/>
                                      </p:to>
                                    </p:set>
                                    <p:animEffect transition="in" filter="fade">
                                      <p:cBhvr>
                                        <p:cTn id="16" dur="500"/>
                                        <p:tgtEl>
                                          <p:spTgt spid="7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4"/>
                                        </p:tgtEl>
                                        <p:attrNameLst>
                                          <p:attrName>style.visibility</p:attrName>
                                        </p:attrNameLst>
                                      </p:cBhvr>
                                      <p:to>
                                        <p:strVal val="visible"/>
                                      </p:to>
                                    </p:set>
                                    <p:animEffect transition="in" filter="dissolve">
                                      <p:cBhvr>
                                        <p:cTn id="21" dur="500"/>
                                        <p:tgtEl>
                                          <p:spTgt spid="144"/>
                                        </p:tgtEl>
                                      </p:cBhvr>
                                    </p:animEffect>
                                  </p:childTnLst>
                                </p:cTn>
                              </p:par>
                              <p:par>
                                <p:cTn id="22" presetID="9" presetClass="entr" presetSubtype="0" fill="hold" nodeType="withEffect">
                                  <p:stCondLst>
                                    <p:cond delay="0"/>
                                  </p:stCondLst>
                                  <p:childTnLst>
                                    <p:set>
                                      <p:cBhvr>
                                        <p:cTn id="23" dur="1" fill="hold">
                                          <p:stCondLst>
                                            <p:cond delay="0"/>
                                          </p:stCondLst>
                                        </p:cTn>
                                        <p:tgtEl>
                                          <p:spTgt spid="142"/>
                                        </p:tgtEl>
                                        <p:attrNameLst>
                                          <p:attrName>style.visibility</p:attrName>
                                        </p:attrNameLst>
                                      </p:cBhvr>
                                      <p:to>
                                        <p:strVal val="visible"/>
                                      </p:to>
                                    </p:set>
                                    <p:animEffect transition="in" filter="dissolve">
                                      <p:cBhvr>
                                        <p:cTn id="24" dur="500"/>
                                        <p:tgtEl>
                                          <p:spTgt spid="14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500"/>
                                        <p:tgtEl>
                                          <p:spTgt spid="143"/>
                                        </p:tgtEl>
                                      </p:cBhvr>
                                    </p:animEffect>
                                  </p:childTnLst>
                                </p:cTn>
                              </p:par>
                            </p:childTnLst>
                          </p:cTn>
                        </p:par>
                        <p:par>
                          <p:cTn id="29" fill="hold">
                            <p:stCondLst>
                              <p:cond delay="1000"/>
                            </p:stCondLst>
                            <p:childTnLst>
                              <p:par>
                                <p:cTn id="30" presetID="9" presetClass="exit" presetSubtype="0" fill="hold" grpId="1" nodeType="afterEffect">
                                  <p:stCondLst>
                                    <p:cond delay="0"/>
                                  </p:stCondLst>
                                  <p:childTnLst>
                                    <p:animEffect transition="out" filter="dissolve">
                                      <p:cBhvr>
                                        <p:cTn id="31" dur="500"/>
                                        <p:tgtEl>
                                          <p:spTgt spid="144"/>
                                        </p:tgtEl>
                                      </p:cBhvr>
                                    </p:animEffect>
                                    <p:set>
                                      <p:cBhvr>
                                        <p:cTn id="32" dur="1" fill="hold">
                                          <p:stCondLst>
                                            <p:cond delay="499"/>
                                          </p:stCondLst>
                                        </p:cTn>
                                        <p:tgtEl>
                                          <p:spTgt spid="14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9">
                                            <p:txEl>
                                              <p:pRg st="1" end="1"/>
                                            </p:txEl>
                                          </p:spTgt>
                                        </p:tgtEl>
                                        <p:attrNameLst>
                                          <p:attrName>style.visibility</p:attrName>
                                        </p:attrNameLst>
                                      </p:cBhvr>
                                      <p:to>
                                        <p:strVal val="visible"/>
                                      </p:to>
                                    </p:set>
                                    <p:animEffect transition="in" filter="fade">
                                      <p:cBhvr>
                                        <p:cTn id="37" dur="500"/>
                                        <p:tgtEl>
                                          <p:spTgt spid="7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9">
                                            <p:txEl>
                                              <p:pRg st="2" end="2"/>
                                            </p:txEl>
                                          </p:spTgt>
                                        </p:tgtEl>
                                        <p:attrNameLst>
                                          <p:attrName>style.visibility</p:attrName>
                                        </p:attrNameLst>
                                      </p:cBhvr>
                                      <p:to>
                                        <p:strVal val="visible"/>
                                      </p:to>
                                    </p:set>
                                    <p:animEffect transition="in" filter="fade">
                                      <p:cBhvr>
                                        <p:cTn id="42" dur="500"/>
                                        <p:tgtEl>
                                          <p:spTgt spid="7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
                                            <p:txEl>
                                              <p:pRg st="3" end="3"/>
                                            </p:txEl>
                                          </p:spTgt>
                                        </p:tgtEl>
                                        <p:attrNameLst>
                                          <p:attrName>style.visibility</p:attrName>
                                        </p:attrNameLst>
                                      </p:cBhvr>
                                      <p:to>
                                        <p:strVal val="visible"/>
                                      </p:to>
                                    </p:set>
                                    <p:animEffect transition="in" filter="fade">
                                      <p:cBhvr>
                                        <p:cTn id="47"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43" grpId="0" animBg="1"/>
      <p:bldP spid="144" grpId="0" animBg="1"/>
      <p:bldP spid="14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dirty="0">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Places Office 365 cache data in network-based container. </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Enables roaming of Outlook OST, OneDrive cache, Windows Search, and more…</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Office apps have native performance and behavior.</a:t>
            </a:r>
          </a:p>
          <a:p>
            <a:pPr marL="0" indent="0" defTabSz="932563">
              <a:lnSpc>
                <a:spcPct val="100000"/>
              </a:lnSpc>
              <a:spcBef>
                <a:spcPts val="2400"/>
              </a:spcBef>
              <a:buSzPct val="100000"/>
              <a:buNone/>
            </a:pPr>
            <a:r>
              <a:rPr lang="en-US" sz="2000" dirty="0">
                <a:solidFill>
                  <a:srgbClr val="353535"/>
                </a:solidFill>
                <a:latin typeface="Segoe UI Semilight"/>
                <a:cs typeface="Segoe UI Semilight" panose="020B0402040204020203" pitchFamily="34" charset="0"/>
              </a:rPr>
              <a:t>Works alongside other profile management platforms.</a:t>
            </a:r>
          </a:p>
        </p:txBody>
      </p:sp>
      <p:grpSp>
        <p:nvGrpSpPr>
          <p:cNvPr id="4" name="Group 3">
            <a:extLst>
              <a:ext uri="{FF2B5EF4-FFF2-40B4-BE49-F238E27FC236}">
                <a16:creationId xmlns:a16="http://schemas.microsoft.com/office/drawing/2014/main" id="{CBCEC2DF-318C-4C40-8AD2-9B987F14E898}"/>
              </a:ext>
            </a:extLst>
          </p:cNvPr>
          <p:cNvGrpSpPr/>
          <p:nvPr/>
        </p:nvGrpSpPr>
        <p:grpSpPr>
          <a:xfrm>
            <a:off x="3751664" y="783516"/>
            <a:ext cx="3901470" cy="5427495"/>
            <a:chOff x="3751314" y="783129"/>
            <a:chExt cx="3902024" cy="5428265"/>
          </a:xfrm>
        </p:grpSpPr>
        <p:grpSp>
          <p:nvGrpSpPr>
            <p:cNvPr id="7" name="Group 6">
              <a:extLst>
                <a:ext uri="{FF2B5EF4-FFF2-40B4-BE49-F238E27FC236}">
                  <a16:creationId xmlns:a16="http://schemas.microsoft.com/office/drawing/2014/main" id="{2593CEFB-F3ED-49B8-AEE6-A4C3CA98B5DD}"/>
                </a:ext>
              </a:extLst>
            </p:cNvPr>
            <p:cNvGrpSpPr/>
            <p:nvPr/>
          </p:nvGrpSpPr>
          <p:grpSpPr>
            <a:xfrm>
              <a:off x="3751314" y="783129"/>
              <a:ext cx="3902024" cy="542826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76738"/>
              </a:xfrm>
              <a:prstGeom prst="rect">
                <a:avLst/>
              </a:prstGeom>
              <a:noFill/>
            </p:spPr>
            <p:txBody>
              <a:bodyPr wrap="square" rtlCol="0">
                <a:spAutoFit/>
              </a:bodyPr>
              <a:lstStyle/>
              <a:p>
                <a:pPr algn="ctr" defTabSz="932563"/>
                <a:r>
                  <a:rPr lang="en-US" sz="1800" dirty="0">
                    <a:solidFill>
                      <a:srgbClr val="353535"/>
                    </a:solidFill>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835967" y="5107647"/>
              <a:ext cx="1021766" cy="429526"/>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150714" y="3433822"/>
              <a:ext cx="567629" cy="260601"/>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grpSp>
        <p:nvGrpSpPr>
          <p:cNvPr id="3" name="Group 2">
            <a:extLst>
              <a:ext uri="{FF2B5EF4-FFF2-40B4-BE49-F238E27FC236}">
                <a16:creationId xmlns:a16="http://schemas.microsoft.com/office/drawing/2014/main" id="{D08D534D-9FE6-4781-BFC5-34A96BC818BE}"/>
              </a:ext>
            </a:extLst>
          </p:cNvPr>
          <p:cNvGrpSpPr/>
          <p:nvPr/>
        </p:nvGrpSpPr>
        <p:grpSpPr>
          <a:xfrm>
            <a:off x="-3430" y="3728733"/>
            <a:ext cx="3252237" cy="834459"/>
            <a:chOff x="-878956" y="3728765"/>
            <a:chExt cx="3252698" cy="834577"/>
          </a:xfrm>
        </p:grpSpPr>
        <p:sp>
          <p:nvSpPr>
            <p:cNvPr id="58" name="Rectangle 57">
              <a:extLst>
                <a:ext uri="{FF2B5EF4-FFF2-40B4-BE49-F238E27FC236}">
                  <a16:creationId xmlns:a16="http://schemas.microsoft.com/office/drawing/2014/main" id="{18A703CC-0E6B-46A8-8F96-5378BFCE679A}"/>
                </a:ext>
              </a:extLst>
            </p:cNvPr>
            <p:cNvSpPr/>
            <p:nvPr/>
          </p:nvSpPr>
          <p:spPr bwMode="auto">
            <a:xfrm>
              <a:off x="-878956" y="3728765"/>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0078D7"/>
                  </a:solidFill>
                  <a:latin typeface="Segoe UI Semilight"/>
                  <a:cs typeface="Segoe UI" pitchFamily="34" charset="0"/>
                </a:rPr>
                <a:t>Office 365 Container </a:t>
              </a:r>
            </a:p>
          </p:txBody>
        </p:sp>
        <p:sp>
          <p:nvSpPr>
            <p:cNvPr id="61" name="Rectangle: Top Corners Rounded 60">
              <a:extLst>
                <a:ext uri="{FF2B5EF4-FFF2-40B4-BE49-F238E27FC236}">
                  <a16:creationId xmlns:a16="http://schemas.microsoft.com/office/drawing/2014/main" id="{F26184C0-2049-4CD9-839A-F7EEE0C27906}"/>
                </a:ext>
              </a:extLst>
            </p:cNvPr>
            <p:cNvSpPr/>
            <p:nvPr/>
          </p:nvSpPr>
          <p:spPr bwMode="auto">
            <a:xfrm rot="5400000">
              <a:off x="-841422" y="3826014"/>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62" name="IoT" title="Icon of five circles that all connect to a center circle">
              <a:extLst>
                <a:ext uri="{FF2B5EF4-FFF2-40B4-BE49-F238E27FC236}">
                  <a16:creationId xmlns:a16="http://schemas.microsoft.com/office/drawing/2014/main" id="{F1367598-E20F-42AF-918F-44B7D4B4169C}"/>
                </a:ext>
              </a:extLst>
            </p:cNvPr>
            <p:cNvSpPr>
              <a:spLocks noChangeAspect="1" noEditPoints="1"/>
            </p:cNvSpPr>
            <p:nvPr/>
          </p:nvSpPr>
          <p:spPr bwMode="auto">
            <a:xfrm>
              <a:off x="-712645" y="4003126"/>
              <a:ext cx="268783" cy="2692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grpSp>
      <p:grpSp>
        <p:nvGrpSpPr>
          <p:cNvPr id="64" name="Group 63">
            <a:extLst>
              <a:ext uri="{FF2B5EF4-FFF2-40B4-BE49-F238E27FC236}">
                <a16:creationId xmlns:a16="http://schemas.microsoft.com/office/drawing/2014/main" id="{4257DEE2-B51B-47DE-B9EC-797B697ADB98}"/>
              </a:ext>
            </a:extLst>
          </p:cNvPr>
          <p:cNvGrpSpPr>
            <a:grpSpLocks noChangeAspect="1"/>
          </p:cNvGrpSpPr>
          <p:nvPr/>
        </p:nvGrpSpPr>
        <p:grpSpPr>
          <a:xfrm>
            <a:off x="6550440" y="5025079"/>
            <a:ext cx="1026822" cy="561766"/>
            <a:chOff x="5598581" y="2014215"/>
            <a:chExt cx="2437050" cy="1051924"/>
          </a:xfrm>
        </p:grpSpPr>
        <p:pic>
          <p:nvPicPr>
            <p:cNvPr id="65" name="Picture 64">
              <a:extLst>
                <a:ext uri="{FF2B5EF4-FFF2-40B4-BE49-F238E27FC236}">
                  <a16:creationId xmlns:a16="http://schemas.microsoft.com/office/drawing/2014/main" id="{F7D78324-BEA2-46C8-BB05-00571531C120}"/>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66" name="Rectangle 65">
              <a:extLst>
                <a:ext uri="{FF2B5EF4-FFF2-40B4-BE49-F238E27FC236}">
                  <a16:creationId xmlns:a16="http://schemas.microsoft.com/office/drawing/2014/main" id="{FF939553-FE80-4373-971A-04E84034C12C}"/>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67" name="Group 66">
              <a:extLst>
                <a:ext uri="{FF2B5EF4-FFF2-40B4-BE49-F238E27FC236}">
                  <a16:creationId xmlns:a16="http://schemas.microsoft.com/office/drawing/2014/main" id="{0394B76D-47CF-4C87-98A9-009A68EBB09A}"/>
                </a:ext>
              </a:extLst>
            </p:cNvPr>
            <p:cNvGrpSpPr/>
            <p:nvPr/>
          </p:nvGrpSpPr>
          <p:grpSpPr>
            <a:xfrm>
              <a:off x="6212620" y="2301041"/>
              <a:ext cx="1704922" cy="608920"/>
              <a:chOff x="6991637" y="2912976"/>
              <a:chExt cx="1245229" cy="464519"/>
            </a:xfrm>
          </p:grpSpPr>
          <p:pic>
            <p:nvPicPr>
              <p:cNvPr id="68" name="Picture 6" descr="Database icon">
                <a:extLst>
                  <a:ext uri="{FF2B5EF4-FFF2-40B4-BE49-F238E27FC236}">
                    <a16:creationId xmlns:a16="http://schemas.microsoft.com/office/drawing/2014/main" id="{C55866E1-EF6B-4242-A97D-08F78E2B76DD}"/>
                  </a:ext>
                </a:extLst>
              </p:cNvPr>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1637" y="3084098"/>
                <a:ext cx="279245" cy="184872"/>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39A505FB-5F09-444F-A2E6-8D02CDD4764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378446" y="3162388"/>
                <a:ext cx="352884" cy="215107"/>
              </a:xfrm>
              <a:prstGeom prst="rect">
                <a:avLst/>
              </a:prstGeom>
            </p:spPr>
          </p:pic>
          <p:pic>
            <p:nvPicPr>
              <p:cNvPr id="70" name="Picture 69">
                <a:extLst>
                  <a:ext uri="{FF2B5EF4-FFF2-40B4-BE49-F238E27FC236}">
                    <a16:creationId xmlns:a16="http://schemas.microsoft.com/office/drawing/2014/main" id="{E7E106E1-AFCA-458B-A22C-492D46E9D3C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332320" y="2912976"/>
                <a:ext cx="499644" cy="246672"/>
              </a:xfrm>
              <a:prstGeom prst="rect">
                <a:avLst/>
              </a:prstGeom>
            </p:spPr>
          </p:pic>
          <p:pic>
            <p:nvPicPr>
              <p:cNvPr id="71" name="Picture 70">
                <a:extLst>
                  <a:ext uri="{FF2B5EF4-FFF2-40B4-BE49-F238E27FC236}">
                    <a16:creationId xmlns:a16="http://schemas.microsoft.com/office/drawing/2014/main" id="{9413E1F5-7081-4A7E-B400-0C3FF3B3849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785354" y="3108142"/>
                <a:ext cx="451512" cy="136161"/>
              </a:xfrm>
              <a:prstGeom prst="rect">
                <a:avLst/>
              </a:prstGeom>
            </p:spPr>
          </p:pic>
        </p:grpSp>
      </p:grpSp>
      <p:sp>
        <p:nvSpPr>
          <p:cNvPr id="72" name="Left-Right Arrow 48">
            <a:extLst>
              <a:ext uri="{FF2B5EF4-FFF2-40B4-BE49-F238E27FC236}">
                <a16:creationId xmlns:a16="http://schemas.microsoft.com/office/drawing/2014/main" id="{2BBFA223-6963-49F6-B561-9956BFC95B19}"/>
              </a:ext>
            </a:extLst>
          </p:cNvPr>
          <p:cNvSpPr>
            <a:spLocks noChangeAspect="1"/>
          </p:cNvSpPr>
          <p:nvPr/>
        </p:nvSpPr>
        <p:spPr>
          <a:xfrm rot="5400000">
            <a:off x="5708839" y="3449001"/>
            <a:ext cx="567549" cy="260564"/>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73" name="Rectangle 72">
            <a:extLst>
              <a:ext uri="{FF2B5EF4-FFF2-40B4-BE49-F238E27FC236}">
                <a16:creationId xmlns:a16="http://schemas.microsoft.com/office/drawing/2014/main" id="{C45E689A-AD1A-41DA-89FA-363F79C16F82}"/>
              </a:ext>
            </a:extLst>
          </p:cNvPr>
          <p:cNvSpPr>
            <a:spLocks noChangeAspect="1"/>
          </p:cNvSpPr>
          <p:nvPr/>
        </p:nvSpPr>
        <p:spPr>
          <a:xfrm>
            <a:off x="5920147" y="1745503"/>
            <a:ext cx="1033316" cy="369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Tree>
    <p:extLst>
      <p:ext uri="{BB962C8B-B14F-4D97-AF65-F5344CB8AC3E}">
        <p14:creationId xmlns:p14="http://schemas.microsoft.com/office/powerpoint/2010/main" val="1023760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dissolve">
                                      <p:cBhvr>
                                        <p:cTn id="17" dur="500"/>
                                        <p:tgtEl>
                                          <p:spTgt spid="73"/>
                                        </p:tgtEl>
                                      </p:cBhvr>
                                    </p:animEffect>
                                  </p:childTnLst>
                                </p:cTn>
                              </p:par>
                              <p:par>
                                <p:cTn id="18" presetID="9" presetClass="entr" presetSubtype="0" fill="hold" nodeType="with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dissolve">
                                      <p:cBhvr>
                                        <p:cTn id="20" dur="500"/>
                                        <p:tgtEl>
                                          <p:spTgt spid="6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par>
                          <p:cTn id="25" fill="hold">
                            <p:stCondLst>
                              <p:cond delay="1000"/>
                            </p:stCondLst>
                            <p:childTnLst>
                              <p:par>
                                <p:cTn id="26" presetID="9" presetClass="exit" presetSubtype="0" fill="hold" grpId="1" nodeType="afterEffect">
                                  <p:stCondLst>
                                    <p:cond delay="0"/>
                                  </p:stCondLst>
                                  <p:childTnLst>
                                    <p:animEffect transition="out" filter="dissolve">
                                      <p:cBhvr>
                                        <p:cTn id="27" dur="500"/>
                                        <p:tgtEl>
                                          <p:spTgt spid="73"/>
                                        </p:tgtEl>
                                      </p:cBhvr>
                                    </p:animEffect>
                                    <p:set>
                                      <p:cBhvr>
                                        <p:cTn id="28" dur="1" fill="hold">
                                          <p:stCondLst>
                                            <p:cond delay="499"/>
                                          </p:stCondLst>
                                        </p:cTn>
                                        <p:tgtEl>
                                          <p:spTgt spid="7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9">
                                            <p:txEl>
                                              <p:pRg st="1" end="1"/>
                                            </p:txEl>
                                          </p:spTgt>
                                        </p:tgtEl>
                                        <p:attrNameLst>
                                          <p:attrName>style.visibility</p:attrName>
                                        </p:attrNameLst>
                                      </p:cBhvr>
                                      <p:to>
                                        <p:strVal val="visible"/>
                                      </p:to>
                                    </p:set>
                                    <p:animEffect transition="in" filter="fade">
                                      <p:cBhvr>
                                        <p:cTn id="33" dur="500"/>
                                        <p:tgtEl>
                                          <p:spTgt spid="7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9">
                                            <p:txEl>
                                              <p:pRg st="2" end="2"/>
                                            </p:txEl>
                                          </p:spTgt>
                                        </p:tgtEl>
                                        <p:attrNameLst>
                                          <p:attrName>style.visibility</p:attrName>
                                        </p:attrNameLst>
                                      </p:cBhvr>
                                      <p:to>
                                        <p:strVal val="visible"/>
                                      </p:to>
                                    </p:set>
                                    <p:animEffect transition="in" filter="fade">
                                      <p:cBhvr>
                                        <p:cTn id="38" dur="500"/>
                                        <p:tgtEl>
                                          <p:spTgt spid="79">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9">
                                            <p:txEl>
                                              <p:pRg st="3" end="3"/>
                                            </p:txEl>
                                          </p:spTgt>
                                        </p:tgtEl>
                                        <p:attrNameLst>
                                          <p:attrName>style.visibility</p:attrName>
                                        </p:attrNameLst>
                                      </p:cBhvr>
                                      <p:to>
                                        <p:strVal val="visible"/>
                                      </p:to>
                                    </p:set>
                                    <p:animEffect transition="in" filter="fade">
                                      <p:cBhvr>
                                        <p:cTn id="43"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dirty="0">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1800"/>
              </a:spcBef>
              <a:buSzPct val="100000"/>
              <a:buNone/>
            </a:pPr>
            <a:r>
              <a:rPr lang="en-US" sz="2000" dirty="0">
                <a:solidFill>
                  <a:srgbClr val="353535"/>
                </a:solidFill>
                <a:latin typeface="Segoe UI Semilight"/>
                <a:cs typeface="Segoe UI Semilight" panose="020B0402040204020203" pitchFamily="34" charset="0"/>
              </a:rPr>
              <a:t>Application Management without sequencing, snapshotting, packaging, or virtualization.</a:t>
            </a:r>
          </a:p>
          <a:p>
            <a:pPr marL="0" indent="0" defTabSz="932563">
              <a:lnSpc>
                <a:spcPct val="100000"/>
              </a:lnSpc>
              <a:spcBef>
                <a:spcPts val="1800"/>
              </a:spcBef>
              <a:buSzPct val="100000"/>
              <a:buNone/>
            </a:pPr>
            <a:r>
              <a:rPr lang="en-US" sz="2000" dirty="0">
                <a:solidFill>
                  <a:srgbClr val="353535"/>
                </a:solidFill>
                <a:latin typeface="Segoe UI Semilight"/>
                <a:cs typeface="Segoe UI Semilight" panose="020B0402040204020203" pitchFamily="34" charset="0"/>
              </a:rPr>
              <a:t>All apps installed in base image. </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rgbClr val="353535"/>
                </a:solidFill>
                <a:latin typeface="Segoe UI Semilight"/>
                <a:cs typeface="Segoe UI Semilight" panose="020B0402040204020203" pitchFamily="34" charset="0"/>
              </a:rPr>
              <a:t>Only apps a user is entitled to are revealed.</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rgbClr val="353535"/>
                </a:solidFill>
                <a:latin typeface="Segoe UI Semilight"/>
                <a:cs typeface="Segoe UI Semilight" panose="020B0402040204020203" pitchFamily="34" charset="0"/>
              </a:rPr>
              <a:t>App entitlements can be changed in real time.</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rgbClr val="353535"/>
                </a:solidFill>
                <a:latin typeface="Segoe UI Semilight"/>
                <a:cs typeface="Segoe UI Semilight" panose="020B0402040204020203" pitchFamily="34" charset="0"/>
              </a:rPr>
              <a:t>Works with fonts, plugins, and more…</a:t>
            </a:r>
          </a:p>
          <a:p>
            <a:pPr marL="317439" indent="-228557" defTabSz="932563">
              <a:lnSpc>
                <a:spcPct val="100000"/>
              </a:lnSpc>
              <a:spcBef>
                <a:spcPts val="600"/>
              </a:spcBef>
              <a:spcAft>
                <a:spcPts val="1199"/>
              </a:spcAft>
              <a:buSzPct val="100000"/>
              <a:buFont typeface="Arial" panose="020B0604020202020204" pitchFamily="34" charset="0"/>
              <a:buChar char="•"/>
            </a:pPr>
            <a:r>
              <a:rPr lang="en-US" sz="2000" dirty="0">
                <a:solidFill>
                  <a:srgbClr val="353535"/>
                </a:solidFill>
                <a:latin typeface="Segoe UI Semilight"/>
                <a:cs typeface="Segoe UI Semilight" panose="020B0402040204020203" pitchFamily="34" charset="0"/>
              </a:rPr>
              <a:t>Excellent app compatibility</a:t>
            </a:r>
          </a:p>
          <a:p>
            <a:pPr marL="0" indent="0" defTabSz="932563">
              <a:lnSpc>
                <a:spcPct val="100000"/>
              </a:lnSpc>
              <a:spcBef>
                <a:spcPts val="1800"/>
              </a:spcBef>
              <a:buSzPct val="100000"/>
              <a:buNone/>
            </a:pPr>
            <a:r>
              <a:rPr lang="en-US" sz="2000" dirty="0">
                <a:solidFill>
                  <a:srgbClr val="353535"/>
                </a:solidFill>
                <a:latin typeface="Segoe UI Semilight"/>
                <a:cs typeface="Segoe UI Semilight" panose="020B0402040204020203" pitchFamily="34" charset="0"/>
              </a:rPr>
              <a:t>Massively reduce the number of gold images that must be maintained</a:t>
            </a:r>
          </a:p>
        </p:txBody>
      </p:sp>
      <p:grpSp>
        <p:nvGrpSpPr>
          <p:cNvPr id="2" name="Group 1">
            <a:extLst>
              <a:ext uri="{FF2B5EF4-FFF2-40B4-BE49-F238E27FC236}">
                <a16:creationId xmlns:a16="http://schemas.microsoft.com/office/drawing/2014/main" id="{5BAFA596-464E-4B9D-8080-61AF6EE50678}"/>
              </a:ext>
            </a:extLst>
          </p:cNvPr>
          <p:cNvGrpSpPr/>
          <p:nvPr/>
        </p:nvGrpSpPr>
        <p:grpSpPr>
          <a:xfrm>
            <a:off x="-3430" y="4703976"/>
            <a:ext cx="3252237" cy="834459"/>
            <a:chOff x="-3344413" y="4704146"/>
            <a:chExt cx="3252698" cy="834577"/>
          </a:xfrm>
        </p:grpSpPr>
        <p:sp>
          <p:nvSpPr>
            <p:cNvPr id="74" name="Rectangle 73">
              <a:extLst>
                <a:ext uri="{FF2B5EF4-FFF2-40B4-BE49-F238E27FC236}">
                  <a16:creationId xmlns:a16="http://schemas.microsoft.com/office/drawing/2014/main" id="{223C4538-651E-4FFB-8CE5-9F6FA5D1462E}"/>
                </a:ext>
              </a:extLst>
            </p:cNvPr>
            <p:cNvSpPr/>
            <p:nvPr/>
          </p:nvSpPr>
          <p:spPr bwMode="auto">
            <a:xfrm>
              <a:off x="-3344413" y="4704146"/>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0078D7"/>
                  </a:solidFill>
                  <a:latin typeface="Segoe UI Semilight"/>
                  <a:cs typeface="Segoe UI" pitchFamily="34" charset="0"/>
                </a:rPr>
                <a:t>App Masking </a:t>
              </a:r>
            </a:p>
          </p:txBody>
        </p:sp>
        <p:sp>
          <p:nvSpPr>
            <p:cNvPr id="75" name="Rectangle: Top Corners Rounded 74">
              <a:extLst>
                <a:ext uri="{FF2B5EF4-FFF2-40B4-BE49-F238E27FC236}">
                  <a16:creationId xmlns:a16="http://schemas.microsoft.com/office/drawing/2014/main" id="{B32273E3-1B66-4DD9-80FA-610BE0C0A643}"/>
                </a:ext>
              </a:extLst>
            </p:cNvPr>
            <p:cNvSpPr/>
            <p:nvPr/>
          </p:nvSpPr>
          <p:spPr bwMode="auto">
            <a:xfrm rot="5400000">
              <a:off x="-3306879" y="4805556"/>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grpSp>
          <p:nvGrpSpPr>
            <p:cNvPr id="77" name="Group 76">
              <a:extLst>
                <a:ext uri="{FF2B5EF4-FFF2-40B4-BE49-F238E27FC236}">
                  <a16:creationId xmlns:a16="http://schemas.microsoft.com/office/drawing/2014/main" id="{2CDA1C85-0D94-472D-85DD-6C7AECD0506B}"/>
                </a:ext>
              </a:extLst>
            </p:cNvPr>
            <p:cNvGrpSpPr/>
            <p:nvPr/>
          </p:nvGrpSpPr>
          <p:grpSpPr>
            <a:xfrm>
              <a:off x="-3163862" y="4996913"/>
              <a:ext cx="240302" cy="240724"/>
              <a:chOff x="4565921" y="3369898"/>
              <a:chExt cx="242888" cy="243314"/>
            </a:xfrm>
          </p:grpSpPr>
          <p:sp>
            <p:nvSpPr>
              <p:cNvPr id="78" name="Freeform: Shape 77">
                <a:extLst>
                  <a:ext uri="{FF2B5EF4-FFF2-40B4-BE49-F238E27FC236}">
                    <a16:creationId xmlns:a16="http://schemas.microsoft.com/office/drawing/2014/main" id="{05E5D08A-9358-4160-B6E0-6CC203C791B7}"/>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80" name="Freeform: Shape 79">
                <a:extLst>
                  <a:ext uri="{FF2B5EF4-FFF2-40B4-BE49-F238E27FC236}">
                    <a16:creationId xmlns:a16="http://schemas.microsoft.com/office/drawing/2014/main" id="{7EC90437-69D2-4505-8106-2C63E7147CA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81" name="Freeform: Shape 80">
                <a:extLst>
                  <a:ext uri="{FF2B5EF4-FFF2-40B4-BE49-F238E27FC236}">
                    <a16:creationId xmlns:a16="http://schemas.microsoft.com/office/drawing/2014/main" id="{CBDA6E73-31FB-43EB-9166-A9FE892FA207}"/>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82" name="Freeform: Shape 81">
                <a:extLst>
                  <a:ext uri="{FF2B5EF4-FFF2-40B4-BE49-F238E27FC236}">
                    <a16:creationId xmlns:a16="http://schemas.microsoft.com/office/drawing/2014/main" id="{D6C51467-B654-4C3E-A4CE-4AD2768B142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grpSp>
      <p:grpSp>
        <p:nvGrpSpPr>
          <p:cNvPr id="83" name="Group 82">
            <a:extLst>
              <a:ext uri="{FF2B5EF4-FFF2-40B4-BE49-F238E27FC236}">
                <a16:creationId xmlns:a16="http://schemas.microsoft.com/office/drawing/2014/main" id="{B752F07C-6753-429B-AF54-8AC55C1DF1F4}"/>
              </a:ext>
            </a:extLst>
          </p:cNvPr>
          <p:cNvGrpSpPr>
            <a:grpSpLocks noChangeAspect="1"/>
          </p:cNvGrpSpPr>
          <p:nvPr/>
        </p:nvGrpSpPr>
        <p:grpSpPr>
          <a:xfrm>
            <a:off x="3797428" y="2214275"/>
            <a:ext cx="3741656" cy="2989468"/>
            <a:chOff x="8284028" y="1072441"/>
            <a:chExt cx="1621972" cy="1295906"/>
          </a:xfrm>
        </p:grpSpPr>
        <p:sp>
          <p:nvSpPr>
            <p:cNvPr id="84" name="Round Same Side Corner Rectangle 8">
              <a:extLst>
                <a:ext uri="{FF2B5EF4-FFF2-40B4-BE49-F238E27FC236}">
                  <a16:creationId xmlns:a16="http://schemas.microsoft.com/office/drawing/2014/main" id="{FB7D0DA6-B5A2-40C5-A8CD-E8D4436C840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85" name="Round Same Side Corner Rectangle 9">
              <a:extLst>
                <a:ext uri="{FF2B5EF4-FFF2-40B4-BE49-F238E27FC236}">
                  <a16:creationId xmlns:a16="http://schemas.microsoft.com/office/drawing/2014/main" id="{828B0642-4A07-46C7-B228-FDFC213B0D35}"/>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86" name="Rectangle 85">
              <a:extLst>
                <a:ext uri="{FF2B5EF4-FFF2-40B4-BE49-F238E27FC236}">
                  <a16:creationId xmlns:a16="http://schemas.microsoft.com/office/drawing/2014/main" id="{BC55FB7E-9200-4D9E-BDE6-5F36F58506B0}"/>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cxnSp>
          <p:nvCxnSpPr>
            <p:cNvPr id="87" name="Straight Connector 86">
              <a:extLst>
                <a:ext uri="{FF2B5EF4-FFF2-40B4-BE49-F238E27FC236}">
                  <a16:creationId xmlns:a16="http://schemas.microsoft.com/office/drawing/2014/main" id="{8174161B-9961-442E-A1B9-4BAF99085C24}"/>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B69C2FC0-C170-43CB-954F-5E1425BB4EF7}"/>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sp>
          <p:nvSpPr>
            <p:cNvPr id="105" name="Rectangle 104">
              <a:extLst>
                <a:ext uri="{FF2B5EF4-FFF2-40B4-BE49-F238E27FC236}">
                  <a16:creationId xmlns:a16="http://schemas.microsoft.com/office/drawing/2014/main" id="{7CB59D8C-0BD3-4EF0-ABB8-0F862D3BB863}"/>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pic>
          <p:nvPicPr>
            <p:cNvPr id="106" name="Picture 4" descr="Image result for windows 10 desktop">
              <a:extLst>
                <a:ext uri="{FF2B5EF4-FFF2-40B4-BE49-F238E27FC236}">
                  <a16:creationId xmlns:a16="http://schemas.microsoft.com/office/drawing/2014/main" id="{35BB16B0-B4B2-4CA2-A2F3-E01D97CCFC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7" name="Trapezoid 106">
              <a:extLst>
                <a:ext uri="{FF2B5EF4-FFF2-40B4-BE49-F238E27FC236}">
                  <a16:creationId xmlns:a16="http://schemas.microsoft.com/office/drawing/2014/main" id="{DCF8389B-639D-4BBE-8DDD-1365918D38B9}"/>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grpSp>
        <p:nvGrpSpPr>
          <p:cNvPr id="108" name="Group 107">
            <a:extLst>
              <a:ext uri="{FF2B5EF4-FFF2-40B4-BE49-F238E27FC236}">
                <a16:creationId xmlns:a16="http://schemas.microsoft.com/office/drawing/2014/main" id="{5B8D1566-B887-4A16-904F-D1B8DE30BDB4}"/>
              </a:ext>
            </a:extLst>
          </p:cNvPr>
          <p:cNvGrpSpPr>
            <a:grpSpLocks noChangeAspect="1"/>
          </p:cNvGrpSpPr>
          <p:nvPr/>
        </p:nvGrpSpPr>
        <p:grpSpPr>
          <a:xfrm>
            <a:off x="5668253" y="2708578"/>
            <a:ext cx="1417951" cy="972298"/>
            <a:chOff x="7768792" y="1949718"/>
            <a:chExt cx="2436501" cy="1670724"/>
          </a:xfrm>
        </p:grpSpPr>
        <p:pic>
          <p:nvPicPr>
            <p:cNvPr id="109" name="Picture 108"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15B7D363-FC96-41EC-8B62-1EE8AEB6B55D}"/>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10" name="Picture 109" descr="Adobe_Acrobat_Reader.png">
              <a:extLst>
                <a:ext uri="{FF2B5EF4-FFF2-40B4-BE49-F238E27FC236}">
                  <a16:creationId xmlns:a16="http://schemas.microsoft.com/office/drawing/2014/main" id="{9E45152E-C16B-421E-B97A-19B0E4091B06}"/>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11" name="Picture 110" descr="PowerPoint_15.png">
              <a:extLst>
                <a:ext uri="{FF2B5EF4-FFF2-40B4-BE49-F238E27FC236}">
                  <a16:creationId xmlns:a16="http://schemas.microsoft.com/office/drawing/2014/main" id="{1C3D42EC-EB46-4705-A0B6-4757AA5FB6C3}"/>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12" name="Picture 111" descr="vmware_workstation_by_lordcro-d5zep46.png">
              <a:extLst>
                <a:ext uri="{FF2B5EF4-FFF2-40B4-BE49-F238E27FC236}">
                  <a16:creationId xmlns:a16="http://schemas.microsoft.com/office/drawing/2014/main" id="{E470B9CB-94FA-409A-AC24-21563E4254CD}"/>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13" name="Picture 112" descr="icon320x320.png">
              <a:extLst>
                <a:ext uri="{FF2B5EF4-FFF2-40B4-BE49-F238E27FC236}">
                  <a16:creationId xmlns:a16="http://schemas.microsoft.com/office/drawing/2014/main" id="{69A21803-76CB-4FE0-B985-CB279528783F}"/>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14" name="Picture 113" descr="4448150067_cb7c571254.jpg">
              <a:extLst>
                <a:ext uri="{FF2B5EF4-FFF2-40B4-BE49-F238E27FC236}">
                  <a16:creationId xmlns:a16="http://schemas.microsoft.com/office/drawing/2014/main" id="{92D2BEE9-D43B-4501-9AE9-8ECDE8C3B086}"/>
                </a:ext>
              </a:extLst>
            </p:cNvPr>
            <p:cNvPicPr preferRelativeResize="0">
              <a:picLocks/>
            </p:cNvPicPr>
            <p:nvPr/>
          </p:nvPicPr>
          <p:blipFill>
            <a:blip r:embed="rId9" cstate="print">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115" name="Picture 114" descr="Adobe_Photoshop_CS4_icon_(2).png">
              <a:extLst>
                <a:ext uri="{FF2B5EF4-FFF2-40B4-BE49-F238E27FC236}">
                  <a16:creationId xmlns:a16="http://schemas.microsoft.com/office/drawing/2014/main" id="{FFEAF127-264C-475E-9F93-CC7027C441B1}"/>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16" name="Picture 115" descr="Excel_15.png">
              <a:extLst>
                <a:ext uri="{FF2B5EF4-FFF2-40B4-BE49-F238E27FC236}">
                  <a16:creationId xmlns:a16="http://schemas.microsoft.com/office/drawing/2014/main" id="{96CCABB9-9F66-4DF9-8294-FE8AB69E8710}"/>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17" name="Picture 116" descr="Java.png">
              <a:extLst>
                <a:ext uri="{FF2B5EF4-FFF2-40B4-BE49-F238E27FC236}">
                  <a16:creationId xmlns:a16="http://schemas.microsoft.com/office/drawing/2014/main" id="{2759B765-D45D-4B2C-BADF-2B42FB2313B5}"/>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18" name="Picture 117" descr="Outlook_15.png">
              <a:extLst>
                <a:ext uri="{FF2B5EF4-FFF2-40B4-BE49-F238E27FC236}">
                  <a16:creationId xmlns:a16="http://schemas.microsoft.com/office/drawing/2014/main" id="{3FC2E486-D5C7-476B-A513-5BB05432271A}"/>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19" name="Picture 118" descr="Word_15.png">
              <a:extLst>
                <a:ext uri="{FF2B5EF4-FFF2-40B4-BE49-F238E27FC236}">
                  <a16:creationId xmlns:a16="http://schemas.microsoft.com/office/drawing/2014/main" id="{F7233D3C-6ED9-4B99-A0FF-F643B3909074}"/>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20" name="Picture 6" descr="Image result for visio icon">
              <a:extLst>
                <a:ext uri="{FF2B5EF4-FFF2-40B4-BE49-F238E27FC236}">
                  <a16:creationId xmlns:a16="http://schemas.microsoft.com/office/drawing/2014/main" id="{11C72E3C-2EFD-45AA-9C7A-45CC2BF96123}"/>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684E93BB-9641-4CB6-A014-3FB5C13FBFD2}"/>
              </a:ext>
            </a:extLst>
          </p:cNvPr>
          <p:cNvGrpSpPr>
            <a:grpSpLocks noChangeAspect="1"/>
          </p:cNvGrpSpPr>
          <p:nvPr/>
        </p:nvGrpSpPr>
        <p:grpSpPr>
          <a:xfrm>
            <a:off x="5378314" y="2221891"/>
            <a:ext cx="1980498" cy="1878651"/>
            <a:chOff x="7280730" y="1122536"/>
            <a:chExt cx="3403141" cy="3228135"/>
          </a:xfrm>
        </p:grpSpPr>
        <p:sp>
          <p:nvSpPr>
            <p:cNvPr id="122" name="Oval 121">
              <a:extLst>
                <a:ext uri="{FF2B5EF4-FFF2-40B4-BE49-F238E27FC236}">
                  <a16:creationId xmlns:a16="http://schemas.microsoft.com/office/drawing/2014/main" id="{8F2B72BC-4FCD-420D-A4FE-D190A5A66A91}"/>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123" name="Group 122">
              <a:extLst>
                <a:ext uri="{FF2B5EF4-FFF2-40B4-BE49-F238E27FC236}">
                  <a16:creationId xmlns:a16="http://schemas.microsoft.com/office/drawing/2014/main" id="{A3646FE3-0583-4921-AAE0-DE5A334476A9}"/>
                </a:ext>
              </a:extLst>
            </p:cNvPr>
            <p:cNvGrpSpPr/>
            <p:nvPr/>
          </p:nvGrpSpPr>
          <p:grpSpPr>
            <a:xfrm>
              <a:off x="7768792" y="1954124"/>
              <a:ext cx="2436501" cy="1670724"/>
              <a:chOff x="7768792" y="1949718"/>
              <a:chExt cx="2436501" cy="1670724"/>
            </a:xfrm>
          </p:grpSpPr>
          <p:pic>
            <p:nvPicPr>
              <p:cNvPr id="124" name="Picture 123" descr="Adobe_Acrobat_Reader.png">
                <a:extLst>
                  <a:ext uri="{FF2B5EF4-FFF2-40B4-BE49-F238E27FC236}">
                    <a16:creationId xmlns:a16="http://schemas.microsoft.com/office/drawing/2014/main" id="{19D91300-8575-4329-8213-0D3C913B9313}"/>
                  </a:ext>
                </a:extLst>
              </p:cNvPr>
              <p:cNvPicPr preferRelativeResize="0">
                <a:picLocks/>
              </p:cNvPicPr>
              <p:nvPr/>
            </p:nvPicPr>
            <p:blipFill>
              <a:blip r:embed="rId5" cstate="print">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25" name="Picture 124" descr="PowerPoint_15.png">
                <a:extLst>
                  <a:ext uri="{FF2B5EF4-FFF2-40B4-BE49-F238E27FC236}">
                    <a16:creationId xmlns:a16="http://schemas.microsoft.com/office/drawing/2014/main" id="{1F06D5CD-BB25-495D-94A4-8A443DD780B9}"/>
                  </a:ext>
                </a:extLst>
              </p:cNvPr>
              <p:cNvPicPr preferRelativeResize="0">
                <a:picLocks/>
              </p:cNvPicPr>
              <p:nvPr/>
            </p:nvPicPr>
            <p:blipFill>
              <a:blip r:embed="rId6" cstate="print">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26" name="Picture 125" descr="Adobe_Photoshop_CS4_icon_(2).png">
                <a:extLst>
                  <a:ext uri="{FF2B5EF4-FFF2-40B4-BE49-F238E27FC236}">
                    <a16:creationId xmlns:a16="http://schemas.microsoft.com/office/drawing/2014/main" id="{2269818C-13E5-4FD5-845B-FB30E5DA0EA5}"/>
                  </a:ext>
                </a:extLst>
              </p:cNvPr>
              <p:cNvPicPr preferRelativeResize="0">
                <a:picLocks/>
              </p:cNvPicPr>
              <p:nvPr/>
            </p:nvPicPr>
            <p:blipFill rotWithShape="1">
              <a:blip r:embed="rId10" cstate="print">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27" name="Picture 126" descr="Excel_15.png">
                <a:extLst>
                  <a:ext uri="{FF2B5EF4-FFF2-40B4-BE49-F238E27FC236}">
                    <a16:creationId xmlns:a16="http://schemas.microsoft.com/office/drawing/2014/main" id="{D7068C4C-1B98-403C-9813-DE04B9D33213}"/>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28" name="Picture 127" descr="Outlook_15.png">
                <a:extLst>
                  <a:ext uri="{FF2B5EF4-FFF2-40B4-BE49-F238E27FC236}">
                    <a16:creationId xmlns:a16="http://schemas.microsoft.com/office/drawing/2014/main" id="{9EFDDB1C-B010-471C-91EE-5ADA3C908F0A}"/>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29" name="Picture 128" descr="Word_15.png">
                <a:extLst>
                  <a:ext uri="{FF2B5EF4-FFF2-40B4-BE49-F238E27FC236}">
                    <a16:creationId xmlns:a16="http://schemas.microsoft.com/office/drawing/2014/main" id="{F6B49E83-0CD0-4CEB-AD18-9FB03845FDCF}"/>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130" name="Group 129">
            <a:extLst>
              <a:ext uri="{FF2B5EF4-FFF2-40B4-BE49-F238E27FC236}">
                <a16:creationId xmlns:a16="http://schemas.microsoft.com/office/drawing/2014/main" id="{B59DD6C6-35C4-46C3-A545-2E0524A934DB}"/>
              </a:ext>
            </a:extLst>
          </p:cNvPr>
          <p:cNvGrpSpPr>
            <a:grpSpLocks noChangeAspect="1"/>
          </p:cNvGrpSpPr>
          <p:nvPr/>
        </p:nvGrpSpPr>
        <p:grpSpPr>
          <a:xfrm>
            <a:off x="5378314" y="2221891"/>
            <a:ext cx="1980498" cy="1878651"/>
            <a:chOff x="7292230" y="1137175"/>
            <a:chExt cx="3403140" cy="3228135"/>
          </a:xfrm>
        </p:grpSpPr>
        <p:sp>
          <p:nvSpPr>
            <p:cNvPr id="131" name="Oval 130">
              <a:extLst>
                <a:ext uri="{FF2B5EF4-FFF2-40B4-BE49-F238E27FC236}">
                  <a16:creationId xmlns:a16="http://schemas.microsoft.com/office/drawing/2014/main" id="{44429761-4584-48D4-AD1C-6F24D772C5D9}"/>
                </a:ext>
              </a:extLst>
            </p:cNvPr>
            <p:cNvSpPr/>
            <p:nvPr/>
          </p:nvSpPr>
          <p:spPr>
            <a:xfrm>
              <a:off x="7292230" y="1137175"/>
              <a:ext cx="3403140" cy="3228135"/>
            </a:xfrm>
            <a:prstGeom prst="ellipse">
              <a:avLst/>
            </a:prstGeom>
            <a:solidFill>
              <a:srgbClr val="000000">
                <a:alpha val="75000"/>
              </a:srgbClr>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sz="1800" dirty="0">
                <a:solidFill>
                  <a:srgbClr val="FFFFFF"/>
                </a:solidFill>
                <a:latin typeface="Segoe UI Semilight"/>
              </a:endParaRPr>
            </a:p>
          </p:txBody>
        </p:sp>
        <p:grpSp>
          <p:nvGrpSpPr>
            <p:cNvPr id="132" name="Group 131">
              <a:extLst>
                <a:ext uri="{FF2B5EF4-FFF2-40B4-BE49-F238E27FC236}">
                  <a16:creationId xmlns:a16="http://schemas.microsoft.com/office/drawing/2014/main" id="{5EAAAD2E-9F46-480A-9779-86476DA16070}"/>
                </a:ext>
              </a:extLst>
            </p:cNvPr>
            <p:cNvGrpSpPr/>
            <p:nvPr/>
          </p:nvGrpSpPr>
          <p:grpSpPr>
            <a:xfrm>
              <a:off x="7768792" y="1967065"/>
              <a:ext cx="2436501" cy="1670724"/>
              <a:chOff x="7768792" y="1949718"/>
              <a:chExt cx="2436501" cy="1670724"/>
            </a:xfrm>
          </p:grpSpPr>
          <p:pic>
            <p:nvPicPr>
              <p:cNvPr id="133" name="Picture 132"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C0CA63FF-4F93-4F7A-9CD3-33D047BEC2D4}"/>
                  </a:ext>
                </a:extLst>
              </p:cNvPr>
              <p:cNvPicPr preferRelativeResize="0">
                <a:picLocks/>
              </p:cNvPicPr>
              <p:nvPr/>
            </p:nvPicPr>
            <p:blipFill rotWithShape="1">
              <a:blip r:embed="rId4" cstate="print">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34" name="Picture 133" descr="vmware_workstation_by_lordcro-d5zep46.png">
                <a:extLst>
                  <a:ext uri="{FF2B5EF4-FFF2-40B4-BE49-F238E27FC236}">
                    <a16:creationId xmlns:a16="http://schemas.microsoft.com/office/drawing/2014/main" id="{57482CC0-A3D0-45D5-83FF-B7D2B22EB23E}"/>
                  </a:ext>
                </a:extLst>
              </p:cNvPr>
              <p:cNvPicPr preferRelativeResize="0">
                <a:picLocks/>
              </p:cNvPicPr>
              <p:nvPr/>
            </p:nvPicPr>
            <p:blipFill>
              <a:blip r:embed="rId7" cstate="print">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35" name="Picture 134" descr="icon320x320.png">
                <a:extLst>
                  <a:ext uri="{FF2B5EF4-FFF2-40B4-BE49-F238E27FC236}">
                    <a16:creationId xmlns:a16="http://schemas.microsoft.com/office/drawing/2014/main" id="{A464730C-500F-4D81-992E-2FD55FE02FE0}"/>
                  </a:ext>
                </a:extLst>
              </p:cNvPr>
              <p:cNvPicPr preferRelativeResize="0">
                <a:picLocks/>
              </p:cNvPicPr>
              <p:nvPr/>
            </p:nvPicPr>
            <p:blipFill>
              <a:blip r:embed="rId8" cstate="print">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36" name="Picture 135" descr="Excel_15.png">
                <a:extLst>
                  <a:ext uri="{FF2B5EF4-FFF2-40B4-BE49-F238E27FC236}">
                    <a16:creationId xmlns:a16="http://schemas.microsoft.com/office/drawing/2014/main" id="{968934E7-82A2-40ED-91D4-A895FC3379DD}"/>
                  </a:ext>
                </a:extLst>
              </p:cNvPr>
              <p:cNvPicPr preferRelativeResize="0">
                <a:picLocks/>
              </p:cNvPicPr>
              <p:nvPr/>
            </p:nvPicPr>
            <p:blipFill>
              <a:blip r:embed="rId11" cstate="print">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37" name="Picture 136" descr="Java.png">
                <a:extLst>
                  <a:ext uri="{FF2B5EF4-FFF2-40B4-BE49-F238E27FC236}">
                    <a16:creationId xmlns:a16="http://schemas.microsoft.com/office/drawing/2014/main" id="{88D2E541-0662-48FD-93A1-4FD579D29528}"/>
                  </a:ext>
                </a:extLst>
              </p:cNvPr>
              <p:cNvPicPr preferRelativeResize="0">
                <a:picLocks/>
              </p:cNvPicPr>
              <p:nvPr/>
            </p:nvPicPr>
            <p:blipFill>
              <a:blip r:embed="rId12" cstate="print">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38" name="Picture 137" descr="Outlook_15.png">
                <a:extLst>
                  <a:ext uri="{FF2B5EF4-FFF2-40B4-BE49-F238E27FC236}">
                    <a16:creationId xmlns:a16="http://schemas.microsoft.com/office/drawing/2014/main" id="{7E65F12B-A6D9-4992-87C2-F37CCD9746D5}"/>
                  </a:ext>
                </a:extLst>
              </p:cNvPr>
              <p:cNvPicPr preferRelativeResize="0">
                <a:picLocks/>
              </p:cNvPicPr>
              <p:nvPr/>
            </p:nvPicPr>
            <p:blipFill>
              <a:blip r:embed="rId13" cstate="print">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39" name="Picture 138" descr="Word_15.png">
                <a:extLst>
                  <a:ext uri="{FF2B5EF4-FFF2-40B4-BE49-F238E27FC236}">
                    <a16:creationId xmlns:a16="http://schemas.microsoft.com/office/drawing/2014/main" id="{C55F2A77-0090-4BDB-AD43-5B1A49410E2B}"/>
                  </a:ext>
                </a:extLst>
              </p:cNvPr>
              <p:cNvPicPr preferRelativeResize="0">
                <a:picLocks/>
              </p:cNvPicPr>
              <p:nvPr/>
            </p:nvPicPr>
            <p:blipFill>
              <a:blip r:embed="rId14" cstate="print">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41" name="Picture 6" descr="Image result for visio icon">
                <a:extLst>
                  <a:ext uri="{FF2B5EF4-FFF2-40B4-BE49-F238E27FC236}">
                    <a16:creationId xmlns:a16="http://schemas.microsoft.com/office/drawing/2014/main" id="{EC81DF52-E96D-4C97-A659-D5790ED15BED}"/>
                  </a:ext>
                </a:extLst>
              </p:cNvPr>
              <p:cNvPicPr preferRelativeResize="0">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903062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xEl>
                                              <p:pRg st="1" end="1"/>
                                            </p:txEl>
                                          </p:spTgt>
                                        </p:tgtEl>
                                        <p:attrNameLst>
                                          <p:attrName>style.visibility</p:attrName>
                                        </p:attrNameLst>
                                      </p:cBhvr>
                                      <p:to>
                                        <p:strVal val="visible"/>
                                      </p:to>
                                    </p:set>
                                    <p:animEffect transition="in" filter="fade">
                                      <p:cBhvr>
                                        <p:cTn id="17" dur="500"/>
                                        <p:tgtEl>
                                          <p:spTgt spid="79">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9">
                                            <p:txEl>
                                              <p:pRg st="2" end="2"/>
                                            </p:txEl>
                                          </p:spTgt>
                                        </p:tgtEl>
                                        <p:attrNameLst>
                                          <p:attrName>style.visibility</p:attrName>
                                        </p:attrNameLst>
                                      </p:cBhvr>
                                      <p:to>
                                        <p:strVal val="visible"/>
                                      </p:to>
                                    </p:set>
                                    <p:animEffect transition="in" filter="fade">
                                      <p:cBhvr>
                                        <p:cTn id="21" dur="500"/>
                                        <p:tgtEl>
                                          <p:spTgt spid="79">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21"/>
                                        </p:tgtEl>
                                      </p:cBhvr>
                                    </p:animEffect>
                                    <p:set>
                                      <p:cBhvr>
                                        <p:cTn id="29" dur="1" fill="hold">
                                          <p:stCondLst>
                                            <p:cond delay="499"/>
                                          </p:stCondLst>
                                        </p:cTn>
                                        <p:tgtEl>
                                          <p:spTgt spid="121"/>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500"/>
                                        <p:tgtEl>
                                          <p:spTgt spid="130"/>
                                        </p:tgtEl>
                                      </p:cBhvr>
                                    </p:animEffect>
                                  </p:childTnLst>
                                </p:cTn>
                              </p:par>
                              <p:par>
                                <p:cTn id="33" presetID="10" presetClass="entr" presetSubtype="0" fill="hold" nodeType="withEffect">
                                  <p:stCondLst>
                                    <p:cond delay="0"/>
                                  </p:stCondLst>
                                  <p:childTnLst>
                                    <p:set>
                                      <p:cBhvr>
                                        <p:cTn id="34" dur="1" fill="hold">
                                          <p:stCondLst>
                                            <p:cond delay="0"/>
                                          </p:stCondLst>
                                        </p:cTn>
                                        <p:tgtEl>
                                          <p:spTgt spid="79">
                                            <p:txEl>
                                              <p:pRg st="3" end="3"/>
                                            </p:txEl>
                                          </p:spTgt>
                                        </p:tgtEl>
                                        <p:attrNameLst>
                                          <p:attrName>style.visibility</p:attrName>
                                        </p:attrNameLst>
                                      </p:cBhvr>
                                      <p:to>
                                        <p:strVal val="visible"/>
                                      </p:to>
                                    </p:set>
                                    <p:animEffect transition="in" filter="fade">
                                      <p:cBhvr>
                                        <p:cTn id="35" dur="500"/>
                                        <p:tgtEl>
                                          <p:spTgt spid="7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9">
                                            <p:txEl>
                                              <p:pRg st="4" end="4"/>
                                            </p:txEl>
                                          </p:spTgt>
                                        </p:tgtEl>
                                        <p:attrNameLst>
                                          <p:attrName>style.visibility</p:attrName>
                                        </p:attrNameLst>
                                      </p:cBhvr>
                                      <p:to>
                                        <p:strVal val="visible"/>
                                      </p:to>
                                    </p:set>
                                    <p:animEffect transition="in" filter="fade">
                                      <p:cBhvr>
                                        <p:cTn id="40" dur="500"/>
                                        <p:tgtEl>
                                          <p:spTgt spid="79">
                                            <p:txEl>
                                              <p:pRg st="4" end="4"/>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9">
                                            <p:txEl>
                                              <p:pRg st="5" end="5"/>
                                            </p:txEl>
                                          </p:spTgt>
                                        </p:tgtEl>
                                        <p:attrNameLst>
                                          <p:attrName>style.visibility</p:attrName>
                                        </p:attrNameLst>
                                      </p:cBhvr>
                                      <p:to>
                                        <p:strVal val="visible"/>
                                      </p:to>
                                    </p:set>
                                    <p:animEffect transition="in" filter="fade">
                                      <p:cBhvr>
                                        <p:cTn id="43" dur="500"/>
                                        <p:tgtEl>
                                          <p:spTgt spid="79">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9">
                                            <p:txEl>
                                              <p:pRg st="6" end="6"/>
                                            </p:txEl>
                                          </p:spTgt>
                                        </p:tgtEl>
                                        <p:attrNameLst>
                                          <p:attrName>style.visibility</p:attrName>
                                        </p:attrNameLst>
                                      </p:cBhvr>
                                      <p:to>
                                        <p:strVal val="visible"/>
                                      </p:to>
                                    </p:set>
                                    <p:animEffect transition="in" filter="fade">
                                      <p:cBhvr>
                                        <p:cTn id="48" dur="500"/>
                                        <p:tgtEl>
                                          <p:spTgt spid="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3444" y="497"/>
            <a:ext cx="2830047" cy="699353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883" y="497"/>
            <a:ext cx="2831698"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solidFill>
                <a:srgbClr val="FFFFFF"/>
              </a:solidFill>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3430" y="1778245"/>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3430" y="275348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3430" y="3728733"/>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3430" y="4703976"/>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3430" y="5679219"/>
            <a:ext cx="3252237" cy="834459"/>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FFFFFF">
                    <a:lumMod val="75000"/>
                  </a:srgbClr>
                </a:solidFill>
                <a:latin typeface="Segoe UI Semilight"/>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4099" y="2846565"/>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4099" y="3825967"/>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4099" y="5784772"/>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4099" y="4805370"/>
            <a:ext cx="54829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8474" y="1883799"/>
            <a:ext cx="519542" cy="623350"/>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62858" y="4003054"/>
            <a:ext cx="268745" cy="2691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gradFill>
                <a:gsLst>
                  <a:gs pos="0">
                    <a:srgbClr val="505050"/>
                  </a:gs>
                  <a:gs pos="100000">
                    <a:srgbClr val="505050"/>
                  </a:gs>
                </a:gsLst>
              </a:gradFill>
              <a:latin typeface="Segoe UI Semilight"/>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7137" y="3008165"/>
            <a:ext cx="280186" cy="30015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7495" y="5968610"/>
            <a:ext cx="319469" cy="25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7095" y="4996700"/>
            <a:ext cx="240268" cy="240690"/>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endParaRPr lang="en-US" sz="800" dirty="0">
                <a:gradFill>
                  <a:gsLst>
                    <a:gs pos="0">
                      <a:srgbClr val="505050"/>
                    </a:gs>
                    <a:gs pos="100000">
                      <a:srgbClr val="505050"/>
                    </a:gs>
                  </a:gsLst>
                  <a:lin ang="5400000" scaled="1"/>
                </a:gradFill>
                <a:latin typeface="Segoe UI Semilight"/>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9254" y="2042125"/>
            <a:ext cx="235951" cy="30669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75482" y="480850"/>
            <a:ext cx="244281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399" dirty="0">
                <a:solidFill>
                  <a:srgbClr val="FFFFFF"/>
                </a:solidFill>
                <a:latin typeface="Segoe UI Light"/>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8038842" y="495"/>
            <a:ext cx="4396751" cy="6993532"/>
          </a:xfrm>
          <a:prstGeom prst="rect">
            <a:avLst/>
          </a:prstGeom>
          <a:solidFill>
            <a:schemeClr val="bg1">
              <a:lumMod val="95000"/>
            </a:schemeClr>
          </a:solidFill>
        </p:spPr>
        <p:txBody>
          <a:bodyPr wrap="square" lIns="182854" tIns="182854" rIns="274281" bIns="182854"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lnSpc>
                <a:spcPct val="100000"/>
              </a:lnSpc>
              <a:spcBef>
                <a:spcPts val="1199"/>
              </a:spcBef>
              <a:spcAft>
                <a:spcPts val="600"/>
              </a:spcAft>
              <a:buNone/>
            </a:pPr>
            <a:r>
              <a:rPr lang="en-US" sz="2000" dirty="0">
                <a:solidFill>
                  <a:srgbClr val="353535"/>
                </a:solidFill>
                <a:latin typeface="+mn-lt"/>
                <a:cs typeface="Segoe UI Semilight" panose="020B0402040204020203" pitchFamily="34" charset="0"/>
              </a:rPr>
              <a:t>Securely collocate multiple version</a:t>
            </a:r>
            <a:br>
              <a:rPr lang="en-US" sz="2000" dirty="0">
                <a:solidFill>
                  <a:srgbClr val="353535"/>
                </a:solidFill>
                <a:latin typeface="+mn-lt"/>
                <a:cs typeface="Segoe UI Semilight" panose="020B0402040204020203" pitchFamily="34" charset="0"/>
              </a:rPr>
            </a:br>
            <a:r>
              <a:rPr lang="en-US" sz="2000" dirty="0">
                <a:solidFill>
                  <a:srgbClr val="353535"/>
                </a:solidFill>
                <a:latin typeface="+mn-lt"/>
                <a:cs typeface="Segoe UI Semilight" panose="020B0402040204020203" pitchFamily="34" charset="0"/>
              </a:rPr>
              <a:t>of Java on same base image</a:t>
            </a:r>
          </a:p>
          <a:p>
            <a:pPr marL="0" indent="0" defTabSz="932563">
              <a:lnSpc>
                <a:spcPct val="100000"/>
              </a:lnSpc>
              <a:spcBef>
                <a:spcPts val="1199"/>
              </a:spcBef>
              <a:spcAft>
                <a:spcPts val="600"/>
              </a:spcAft>
              <a:buNone/>
            </a:pPr>
            <a:r>
              <a:rPr lang="en-US" sz="2000" dirty="0">
                <a:solidFill>
                  <a:srgbClr val="353535"/>
                </a:solidFill>
                <a:latin typeface="+mn-lt"/>
                <a:cs typeface="Segoe UI Semilight" panose="020B0402040204020203" pitchFamily="34" charset="0"/>
              </a:rPr>
              <a:t>Run each app or website with specific version of Java required for full functionality</a:t>
            </a:r>
          </a:p>
          <a:p>
            <a:pPr marL="0" indent="0" defTabSz="932563">
              <a:lnSpc>
                <a:spcPct val="100000"/>
              </a:lnSpc>
              <a:spcBef>
                <a:spcPts val="1199"/>
              </a:spcBef>
              <a:spcAft>
                <a:spcPts val="600"/>
              </a:spcAft>
              <a:buNone/>
            </a:pPr>
            <a:r>
              <a:rPr lang="en-US" sz="2000" dirty="0">
                <a:solidFill>
                  <a:srgbClr val="353535"/>
                </a:solidFill>
                <a:latin typeface="+mn-lt"/>
                <a:cs typeface="Segoe UI Semilight" panose="020B0402040204020203" pitchFamily="34" charset="0"/>
              </a:rPr>
              <a:t>Uses FSLogix App Masking to hide unused versions of Java when not needed</a:t>
            </a:r>
          </a:p>
        </p:txBody>
      </p:sp>
      <p:grpSp>
        <p:nvGrpSpPr>
          <p:cNvPr id="6" name="Group 5">
            <a:extLst>
              <a:ext uri="{FF2B5EF4-FFF2-40B4-BE49-F238E27FC236}">
                <a16:creationId xmlns:a16="http://schemas.microsoft.com/office/drawing/2014/main" id="{6739362F-6039-40B8-817E-953D7614BB59}"/>
              </a:ext>
            </a:extLst>
          </p:cNvPr>
          <p:cNvGrpSpPr/>
          <p:nvPr/>
        </p:nvGrpSpPr>
        <p:grpSpPr>
          <a:xfrm>
            <a:off x="-3430" y="5679219"/>
            <a:ext cx="3252237" cy="834459"/>
            <a:chOff x="4351787" y="5679527"/>
            <a:chExt cx="3252698" cy="834577"/>
          </a:xfrm>
        </p:grpSpPr>
        <p:sp>
          <p:nvSpPr>
            <p:cNvPr id="144" name="Rectangle 143">
              <a:extLst>
                <a:ext uri="{FF2B5EF4-FFF2-40B4-BE49-F238E27FC236}">
                  <a16:creationId xmlns:a16="http://schemas.microsoft.com/office/drawing/2014/main" id="{4C77B8C9-EAB3-4EB5-A8B1-291A1B712658}"/>
                </a:ext>
              </a:extLst>
            </p:cNvPr>
            <p:cNvSpPr/>
            <p:nvPr/>
          </p:nvSpPr>
          <p:spPr bwMode="auto">
            <a:xfrm>
              <a:off x="4351787" y="5679527"/>
              <a:ext cx="3252698" cy="834577"/>
            </a:xfrm>
            <a:prstGeom prst="rect">
              <a:avLst/>
            </a:prstGeom>
            <a:solidFill>
              <a:schemeClr val="accent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31416" tIns="46623" rIns="93247" bIns="46623" numCol="1" spcCol="0" rtlCol="0" fromWordArt="0" anchor="ctr" anchorCtr="0" forceAA="0" compatLnSpc="1">
              <a:prstTxWarp prst="textNoShape">
                <a:avLst/>
              </a:prstTxWarp>
              <a:noAutofit/>
            </a:bodyPr>
            <a:lstStyle/>
            <a:p>
              <a:pPr defTabSz="932114" fontAlgn="base">
                <a:spcBef>
                  <a:spcPct val="0"/>
                </a:spcBef>
                <a:defRPr/>
              </a:pPr>
              <a:r>
                <a:rPr lang="en-US" sz="2000" kern="0" dirty="0">
                  <a:solidFill>
                    <a:srgbClr val="0078D7"/>
                  </a:solidFill>
                  <a:latin typeface="Segoe UI Semilight"/>
                  <a:cs typeface="Segoe UI" pitchFamily="34" charset="0"/>
                </a:rPr>
                <a:t>Java Redirection </a:t>
              </a:r>
            </a:p>
          </p:txBody>
        </p:sp>
        <p:sp>
          <p:nvSpPr>
            <p:cNvPr id="164" name="Rectangle: Top Corners Rounded 163">
              <a:extLst>
                <a:ext uri="{FF2B5EF4-FFF2-40B4-BE49-F238E27FC236}">
                  <a16:creationId xmlns:a16="http://schemas.microsoft.com/office/drawing/2014/main" id="{DDF1FD07-1D12-4FA2-A924-1C33D5439DD2}"/>
                </a:ext>
              </a:extLst>
            </p:cNvPr>
            <p:cNvSpPr/>
            <p:nvPr/>
          </p:nvSpPr>
          <p:spPr bwMode="auto">
            <a:xfrm rot="5400000">
              <a:off x="4389321" y="5785096"/>
              <a:ext cx="548370" cy="623438"/>
            </a:xfrm>
            <a:prstGeom prst="round2SameRect">
              <a:avLst>
                <a:gd name="adj1" fmla="val 50000"/>
                <a:gd name="adj2" fmla="val 0"/>
              </a:avLst>
            </a:prstGeom>
            <a:solidFill>
              <a:schemeClr val="accent1"/>
            </a:solidFill>
            <a:ln w="19050"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114" fontAlgn="base">
                <a:spcBef>
                  <a:spcPct val="0"/>
                </a:spcBef>
                <a:defRPr/>
              </a:pPr>
              <a:endParaRPr lang="en-US" sz="2000" kern="0" dirty="0">
                <a:solidFill>
                  <a:srgbClr val="353535"/>
                </a:solidFill>
                <a:latin typeface="Segoe UI Semibold" panose="020B0702040204020203" pitchFamily="34" charset="0"/>
                <a:ea typeface="Segoe UI" pitchFamily="34" charset="0"/>
                <a:cs typeface="Segoe UI" pitchFamily="34" charset="0"/>
              </a:endParaRPr>
            </a:p>
          </p:txBody>
        </p:sp>
        <p:sp>
          <p:nvSpPr>
            <p:cNvPr id="173" name="Browser" title="Icon of a browser window">
              <a:extLst>
                <a:ext uri="{FF2B5EF4-FFF2-40B4-BE49-F238E27FC236}">
                  <a16:creationId xmlns:a16="http://schemas.microsoft.com/office/drawing/2014/main" id="{4564127A-7E8A-4D4C-A15C-3E520993F7DD}"/>
                </a:ext>
              </a:extLst>
            </p:cNvPr>
            <p:cNvSpPr>
              <a:spLocks noChangeAspect="1" noEditPoints="1"/>
            </p:cNvSpPr>
            <p:nvPr/>
          </p:nvSpPr>
          <p:spPr bwMode="auto">
            <a:xfrm>
              <a:off x="4492732" y="5968959"/>
              <a:ext cx="319514" cy="2557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1599" dirty="0">
                <a:solidFill>
                  <a:srgbClr val="353535"/>
                </a:solidFill>
                <a:latin typeface="Segoe UI Semilight"/>
              </a:endParaRPr>
            </a:p>
          </p:txBody>
        </p:sp>
      </p:grpSp>
      <p:grpSp>
        <p:nvGrpSpPr>
          <p:cNvPr id="174" name="Group 173">
            <a:extLst>
              <a:ext uri="{FF2B5EF4-FFF2-40B4-BE49-F238E27FC236}">
                <a16:creationId xmlns:a16="http://schemas.microsoft.com/office/drawing/2014/main" id="{B0913344-C807-4F7D-B968-896179C27BA9}"/>
              </a:ext>
            </a:extLst>
          </p:cNvPr>
          <p:cNvGrpSpPr>
            <a:grpSpLocks noChangeAspect="1"/>
          </p:cNvGrpSpPr>
          <p:nvPr/>
        </p:nvGrpSpPr>
        <p:grpSpPr>
          <a:xfrm>
            <a:off x="3601166" y="2032208"/>
            <a:ext cx="4086730" cy="2930106"/>
            <a:chOff x="5263383" y="1373332"/>
            <a:chExt cx="5453237" cy="3909868"/>
          </a:xfrm>
        </p:grpSpPr>
        <p:pic>
          <p:nvPicPr>
            <p:cNvPr id="175" name="Picture 174">
              <a:extLst>
                <a:ext uri="{FF2B5EF4-FFF2-40B4-BE49-F238E27FC236}">
                  <a16:creationId xmlns:a16="http://schemas.microsoft.com/office/drawing/2014/main" id="{710DF903-CF01-4DFF-96B9-FDF0BF02A82E}"/>
                </a:ext>
              </a:extLst>
            </p:cNvPr>
            <p:cNvPicPr>
              <a:picLocks noChangeAspect="1"/>
            </p:cNvPicPr>
            <p:nvPr/>
          </p:nvPicPr>
          <p:blipFill>
            <a:blip r:embed="rId3"/>
            <a:stretch>
              <a:fillRect/>
            </a:stretch>
          </p:blipFill>
          <p:spPr>
            <a:xfrm>
              <a:off x="5263383" y="1373332"/>
              <a:ext cx="5453237" cy="3909868"/>
            </a:xfrm>
            <a:prstGeom prst="rect">
              <a:avLst/>
            </a:prstGeom>
          </p:spPr>
        </p:pic>
        <p:pic>
          <p:nvPicPr>
            <p:cNvPr id="176" name="Picture 175">
              <a:extLst>
                <a:ext uri="{FF2B5EF4-FFF2-40B4-BE49-F238E27FC236}">
                  <a16:creationId xmlns:a16="http://schemas.microsoft.com/office/drawing/2014/main" id="{7A878900-4A91-4B1F-869C-358E80F083D6}"/>
                </a:ext>
              </a:extLst>
            </p:cNvPr>
            <p:cNvPicPr>
              <a:picLocks noChangeAspect="1"/>
            </p:cNvPicPr>
            <p:nvPr/>
          </p:nvPicPr>
          <p:blipFill>
            <a:blip r:embed="rId4"/>
            <a:stretch>
              <a:fillRect/>
            </a:stretch>
          </p:blipFill>
          <p:spPr>
            <a:xfrm>
              <a:off x="6869553" y="3136602"/>
              <a:ext cx="2512125" cy="260220"/>
            </a:xfrm>
            <a:prstGeom prst="rect">
              <a:avLst/>
            </a:prstGeom>
          </p:spPr>
        </p:pic>
      </p:grpSp>
    </p:spTree>
    <p:extLst>
      <p:ext uri="{BB962C8B-B14F-4D97-AF65-F5344CB8AC3E}">
        <p14:creationId xmlns:p14="http://schemas.microsoft.com/office/powerpoint/2010/main" val="3324964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9">
                                            <p:txEl>
                                              <p:pRg st="1" end="1"/>
                                            </p:txEl>
                                          </p:spTgt>
                                        </p:tgtEl>
                                        <p:attrNameLst>
                                          <p:attrName>style.visibility</p:attrName>
                                        </p:attrNameLst>
                                      </p:cBhvr>
                                      <p:to>
                                        <p:strVal val="visible"/>
                                      </p:to>
                                    </p:set>
                                    <p:animEffect transition="in" filter="fade">
                                      <p:cBhvr>
                                        <p:cTn id="15" dur="500"/>
                                        <p:tgtEl>
                                          <p:spTgt spid="7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xEl>
                                              <p:pRg st="2" end="2"/>
                                            </p:txEl>
                                          </p:spTgt>
                                        </p:tgtEl>
                                        <p:attrNameLst>
                                          <p:attrName>style.visibility</p:attrName>
                                        </p:attrNameLst>
                                      </p:cBhvr>
                                      <p:to>
                                        <p:strVal val="visible"/>
                                      </p:to>
                                    </p:set>
                                    <p:animEffect transition="in" filter="fade">
                                      <p:cBhvr>
                                        <p:cTn id="18" dur="500"/>
                                        <p:tgtEl>
                                          <p:spTgt spid="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BD76683-E875-49EC-A8DF-458AF29DAC99}"/>
              </a:ext>
            </a:extLst>
          </p:cNvPr>
          <p:cNvGraphicFramePr>
            <a:graphicFrameLocks noChangeAspect="1"/>
          </p:cNvGraphicFramePr>
          <p:nvPr>
            <p:custDataLst>
              <p:tags r:id="rId2"/>
            </p:custDataLst>
            <p:extLst>
              <p:ext uri="{D42A27DB-BD31-4B8C-83A1-F6EECF244321}">
                <p14:modId xmlns:p14="http://schemas.microsoft.com/office/powerpoint/2010/main" val="1984514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DBD76683-E875-49EC-A8DF-458AF29DAC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9E7DD12-50E5-45C6-9AD1-9A4AE9102398}"/>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B8A73FAA-7A46-4469-8EA1-9A16CB6B52FE}"/>
              </a:ext>
            </a:extLst>
          </p:cNvPr>
          <p:cNvSpPr>
            <a:spLocks noGrp="1"/>
          </p:cNvSpPr>
          <p:nvPr>
            <p:ph type="title"/>
          </p:nvPr>
        </p:nvSpPr>
        <p:spPr/>
        <p:txBody>
          <a:bodyPr anchor="b"/>
          <a:lstStyle/>
          <a:p>
            <a:r>
              <a:rPr lang="en-US" dirty="0"/>
              <a:t>Implementation Guidance – infrastructure management</a:t>
            </a:r>
          </a:p>
        </p:txBody>
      </p:sp>
    </p:spTree>
    <p:extLst>
      <p:ext uri="{BB962C8B-B14F-4D97-AF65-F5344CB8AC3E}">
        <p14:creationId xmlns:p14="http://schemas.microsoft.com/office/powerpoint/2010/main" val="20685180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5AB36-8CA9-46F3-846C-5122423CF97B}"/>
              </a:ext>
            </a:extLst>
          </p:cNvPr>
          <p:cNvSpPr>
            <a:spLocks noGrp="1"/>
          </p:cNvSpPr>
          <p:nvPr>
            <p:ph type="title"/>
          </p:nvPr>
        </p:nvSpPr>
        <p:spPr/>
        <p:txBody>
          <a:bodyPr/>
          <a:lstStyle/>
          <a:p>
            <a:r>
              <a:rPr lang="en-US" dirty="0"/>
              <a:t>Create Windows Virtual Desktop tenant</a:t>
            </a:r>
          </a:p>
        </p:txBody>
      </p:sp>
      <p:sp>
        <p:nvSpPr>
          <p:cNvPr id="49" name="Rectangle 48">
            <a:extLst>
              <a:ext uri="{FF2B5EF4-FFF2-40B4-BE49-F238E27FC236}">
                <a16:creationId xmlns:a16="http://schemas.microsoft.com/office/drawing/2014/main" id="{9018EDD3-DA32-4A8E-BDD6-C86B6B364911}"/>
              </a:ext>
            </a:extLst>
          </p:cNvPr>
          <p:cNvSpPr/>
          <p:nvPr/>
        </p:nvSpPr>
        <p:spPr bwMode="auto">
          <a:xfrm>
            <a:off x="739761" y="4475943"/>
            <a:ext cx="2851319" cy="689523"/>
          </a:xfrm>
          <a:prstGeom prst="rect">
            <a:avLst/>
          </a:prstGeom>
          <a:solidFill>
            <a:schemeClr val="bg1"/>
          </a:solid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Grant Azure AD consent</a:t>
            </a:r>
          </a:p>
        </p:txBody>
      </p:sp>
      <p:grpSp>
        <p:nvGrpSpPr>
          <p:cNvPr id="79" name="Group 78">
            <a:extLst>
              <a:ext uri="{FF2B5EF4-FFF2-40B4-BE49-F238E27FC236}">
                <a16:creationId xmlns:a16="http://schemas.microsoft.com/office/drawing/2014/main" id="{80EE36CA-57B7-42CA-8A00-FF66EB0C2DDE}"/>
              </a:ext>
            </a:extLst>
          </p:cNvPr>
          <p:cNvGrpSpPr/>
          <p:nvPr/>
        </p:nvGrpSpPr>
        <p:grpSpPr>
          <a:xfrm>
            <a:off x="490999" y="1990369"/>
            <a:ext cx="3348843" cy="2366305"/>
            <a:chOff x="490999" y="1944688"/>
            <a:chExt cx="3067700" cy="2167648"/>
          </a:xfrm>
        </p:grpSpPr>
        <p:sp>
          <p:nvSpPr>
            <p:cNvPr id="39" name="Rectangle 38">
              <a:extLst>
                <a:ext uri="{FF2B5EF4-FFF2-40B4-BE49-F238E27FC236}">
                  <a16:creationId xmlns:a16="http://schemas.microsoft.com/office/drawing/2014/main" id="{C97C2413-CD2D-4206-A68A-1EB2A798A75B}"/>
                </a:ext>
              </a:extLst>
            </p:cNvPr>
            <p:cNvSpPr/>
            <p:nvPr/>
          </p:nvSpPr>
          <p:spPr bwMode="auto">
            <a:xfrm>
              <a:off x="899307" y="1944688"/>
              <a:ext cx="2659392" cy="1828800"/>
            </a:xfrm>
            <a:prstGeom prst="rect">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Screenshot of the Azure AD permission consent page to allow Windows Virtual Desktop to query your Azure AD.">
              <a:extLst>
                <a:ext uri="{FF2B5EF4-FFF2-40B4-BE49-F238E27FC236}">
                  <a16:creationId xmlns:a16="http://schemas.microsoft.com/office/drawing/2014/main" id="{00DA0E57-22D5-4A40-8865-F06892CDF22D}"/>
                </a:ext>
              </a:extLst>
            </p:cNvPr>
            <p:cNvPicPr>
              <a:picLocks noChangeAspect="1"/>
            </p:cNvPicPr>
            <p:nvPr/>
          </p:nvPicPr>
          <p:blipFill rotWithShape="1">
            <a:blip r:embed="rId3"/>
            <a:srcRect l="958" t="1054" r="956" b="6147"/>
            <a:stretch/>
          </p:blipFill>
          <p:spPr>
            <a:xfrm>
              <a:off x="490999" y="2151552"/>
              <a:ext cx="2851319" cy="1960784"/>
            </a:xfrm>
            <a:custGeom>
              <a:avLst/>
              <a:gdLst>
                <a:gd name="connsiteX0" fmla="*/ 0 w 2851319"/>
                <a:gd name="connsiteY0" fmla="*/ 0 h 1960784"/>
                <a:gd name="connsiteX1" fmla="*/ 2851319 w 2851319"/>
                <a:gd name="connsiteY1" fmla="*/ 0 h 1960784"/>
                <a:gd name="connsiteX2" fmla="*/ 2851319 w 2851319"/>
                <a:gd name="connsiteY2" fmla="*/ 1960784 h 1960784"/>
                <a:gd name="connsiteX3" fmla="*/ 0 w 2851319"/>
                <a:gd name="connsiteY3" fmla="*/ 1960784 h 1960784"/>
              </a:gdLst>
              <a:ahLst/>
              <a:cxnLst>
                <a:cxn ang="0">
                  <a:pos x="connsiteX0" y="connsiteY0"/>
                </a:cxn>
                <a:cxn ang="0">
                  <a:pos x="connsiteX1" y="connsiteY1"/>
                </a:cxn>
                <a:cxn ang="0">
                  <a:pos x="connsiteX2" y="connsiteY2"/>
                </a:cxn>
                <a:cxn ang="0">
                  <a:pos x="connsiteX3" y="connsiteY3"/>
                </a:cxn>
              </a:cxnLst>
              <a:rect l="l" t="t" r="r" b="b"/>
              <a:pathLst>
                <a:path w="2851319" h="1960784">
                  <a:moveTo>
                    <a:pt x="0" y="0"/>
                  </a:moveTo>
                  <a:lnTo>
                    <a:pt x="2851319" y="0"/>
                  </a:lnTo>
                  <a:lnTo>
                    <a:pt x="2851319" y="1960784"/>
                  </a:lnTo>
                  <a:lnTo>
                    <a:pt x="0" y="1960784"/>
                  </a:lnTo>
                  <a:close/>
                </a:path>
              </a:pathLst>
            </a:custGeom>
            <a:blipFill>
              <a:blip r:embed="rId4" cstate="screen">
                <a:extLst>
                  <a:ext uri="{28A0092B-C50C-407E-A947-70E740481C1C}">
                    <a14:useLocalDpi xmlns:a14="http://schemas.microsoft.com/office/drawing/2010/main"/>
                  </a:ext>
                </a:extLst>
              </a:blip>
              <a:stretch>
                <a:fillRect/>
              </a:stretch>
            </a:blipFill>
          </p:spPr>
        </p:pic>
      </p:grpSp>
      <p:sp>
        <p:nvSpPr>
          <p:cNvPr id="53" name="Rectangle 52">
            <a:extLst>
              <a:ext uri="{FF2B5EF4-FFF2-40B4-BE49-F238E27FC236}">
                <a16:creationId xmlns:a16="http://schemas.microsoft.com/office/drawing/2014/main" id="{39F88939-ABFD-47E4-8EAC-6957808B244E}"/>
              </a:ext>
            </a:extLst>
          </p:cNvPr>
          <p:cNvSpPr/>
          <p:nvPr/>
        </p:nvSpPr>
        <p:spPr bwMode="auto">
          <a:xfrm>
            <a:off x="4825243" y="4475943"/>
            <a:ext cx="2851319" cy="689523"/>
          </a:xfrm>
          <a:prstGeom prst="rect">
            <a:avLst/>
          </a:prstGeom>
          <a:solidFill>
            <a:schemeClr val="bg1"/>
          </a:solid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Assign a Tenant Creator</a:t>
            </a:r>
          </a:p>
        </p:txBody>
      </p:sp>
      <p:grpSp>
        <p:nvGrpSpPr>
          <p:cNvPr id="80" name="Group 79">
            <a:extLst>
              <a:ext uri="{FF2B5EF4-FFF2-40B4-BE49-F238E27FC236}">
                <a16:creationId xmlns:a16="http://schemas.microsoft.com/office/drawing/2014/main" id="{4C73F612-A506-43D2-B943-B1FF311F7FD0}"/>
              </a:ext>
            </a:extLst>
          </p:cNvPr>
          <p:cNvGrpSpPr/>
          <p:nvPr/>
        </p:nvGrpSpPr>
        <p:grpSpPr>
          <a:xfrm>
            <a:off x="4576480" y="1990856"/>
            <a:ext cx="3348844" cy="2365244"/>
            <a:chOff x="4717052" y="1944688"/>
            <a:chExt cx="3067700" cy="2166676"/>
          </a:xfrm>
        </p:grpSpPr>
        <p:sp>
          <p:nvSpPr>
            <p:cNvPr id="42" name="Rectangle 41">
              <a:extLst>
                <a:ext uri="{FF2B5EF4-FFF2-40B4-BE49-F238E27FC236}">
                  <a16:creationId xmlns:a16="http://schemas.microsoft.com/office/drawing/2014/main" id="{6404F442-48A4-43AD-A03F-6A7E809967A6}"/>
                </a:ext>
              </a:extLst>
            </p:cNvPr>
            <p:cNvSpPr/>
            <p:nvPr/>
          </p:nvSpPr>
          <p:spPr bwMode="auto">
            <a:xfrm>
              <a:off x="5125360" y="1944688"/>
              <a:ext cx="2659392" cy="1828800"/>
            </a:xfrm>
            <a:prstGeom prst="rect">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7" name="Picture 66" descr="Screenshot of the Azure portal with the TenantCreator app role assigned to a user.">
              <a:extLst>
                <a:ext uri="{FF2B5EF4-FFF2-40B4-BE49-F238E27FC236}">
                  <a16:creationId xmlns:a16="http://schemas.microsoft.com/office/drawing/2014/main" id="{341B1CDA-BDB6-497D-BCCB-D2B502341916}"/>
                </a:ext>
              </a:extLst>
            </p:cNvPr>
            <p:cNvPicPr>
              <a:picLocks noChangeAspect="1"/>
            </p:cNvPicPr>
            <p:nvPr/>
          </p:nvPicPr>
          <p:blipFill rotWithShape="1">
            <a:blip r:embed="rId5"/>
            <a:srcRect l="2655" t="8728" r="821" b="8587"/>
            <a:stretch/>
          </p:blipFill>
          <p:spPr>
            <a:xfrm>
              <a:off x="4717052" y="2151552"/>
              <a:ext cx="2849906" cy="1959812"/>
            </a:xfrm>
            <a:custGeom>
              <a:avLst/>
              <a:gdLst>
                <a:gd name="connsiteX0" fmla="*/ 0 w 2849906"/>
                <a:gd name="connsiteY0" fmla="*/ 0 h 1959812"/>
                <a:gd name="connsiteX1" fmla="*/ 2849906 w 2849906"/>
                <a:gd name="connsiteY1" fmla="*/ 0 h 1959812"/>
                <a:gd name="connsiteX2" fmla="*/ 2849906 w 2849906"/>
                <a:gd name="connsiteY2" fmla="*/ 1959812 h 1959812"/>
                <a:gd name="connsiteX3" fmla="*/ 0 w 2849906"/>
                <a:gd name="connsiteY3" fmla="*/ 1959812 h 1959812"/>
              </a:gdLst>
              <a:ahLst/>
              <a:cxnLst>
                <a:cxn ang="0">
                  <a:pos x="connsiteX0" y="connsiteY0"/>
                </a:cxn>
                <a:cxn ang="0">
                  <a:pos x="connsiteX1" y="connsiteY1"/>
                </a:cxn>
                <a:cxn ang="0">
                  <a:pos x="connsiteX2" y="connsiteY2"/>
                </a:cxn>
                <a:cxn ang="0">
                  <a:pos x="connsiteX3" y="connsiteY3"/>
                </a:cxn>
              </a:cxnLst>
              <a:rect l="l" t="t" r="r" b="b"/>
              <a:pathLst>
                <a:path w="2849906" h="1959812">
                  <a:moveTo>
                    <a:pt x="0" y="0"/>
                  </a:moveTo>
                  <a:lnTo>
                    <a:pt x="2849906" y="0"/>
                  </a:lnTo>
                  <a:lnTo>
                    <a:pt x="2849906" y="1959812"/>
                  </a:lnTo>
                  <a:lnTo>
                    <a:pt x="0" y="1959812"/>
                  </a:lnTo>
                  <a:close/>
                </a:path>
              </a:pathLst>
            </a:custGeom>
            <a:ln>
              <a:solidFill>
                <a:schemeClr val="bg1">
                  <a:lumMod val="95000"/>
                </a:schemeClr>
              </a:solidFill>
            </a:ln>
          </p:spPr>
        </p:pic>
      </p:grpSp>
      <p:sp>
        <p:nvSpPr>
          <p:cNvPr id="57" name="Rectangle 56">
            <a:extLst>
              <a:ext uri="{FF2B5EF4-FFF2-40B4-BE49-F238E27FC236}">
                <a16:creationId xmlns:a16="http://schemas.microsoft.com/office/drawing/2014/main" id="{577D58AF-48CA-4D51-B55D-2D9FE2788951}"/>
              </a:ext>
            </a:extLst>
          </p:cNvPr>
          <p:cNvSpPr/>
          <p:nvPr/>
        </p:nvSpPr>
        <p:spPr bwMode="auto">
          <a:xfrm>
            <a:off x="8910725" y="4475943"/>
            <a:ext cx="2851319" cy="689523"/>
          </a:xfrm>
          <a:prstGeom prst="rect">
            <a:avLst/>
          </a:prstGeom>
          <a:solidFill>
            <a:schemeClr val="bg1"/>
          </a:solidFill>
          <a:ln w="63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lvl="0" defTabSz="700815" fontAlgn="base">
              <a:spcBef>
                <a:spcPts val="300"/>
              </a:spcBef>
              <a:spcAft>
                <a:spcPct val="0"/>
              </a:spcAft>
              <a:defRPr/>
            </a:pPr>
            <a:r>
              <a:rPr lang="en-US" sz="1800" kern="0" dirty="0">
                <a:solidFill>
                  <a:schemeClr val="accent1"/>
                </a:solidFill>
                <a:latin typeface="Segoe UI Semibold" panose="020B0702040204020203" pitchFamily="34" charset="0"/>
                <a:ea typeface="Segoe UI" pitchFamily="34" charset="0"/>
                <a:cs typeface="Segoe UI Semibold" panose="020B0702040204020203" pitchFamily="34" charset="0"/>
              </a:rPr>
              <a:t>Create your tenant</a:t>
            </a:r>
          </a:p>
        </p:txBody>
      </p:sp>
      <p:grpSp>
        <p:nvGrpSpPr>
          <p:cNvPr id="81" name="Group 80">
            <a:extLst>
              <a:ext uri="{FF2B5EF4-FFF2-40B4-BE49-F238E27FC236}">
                <a16:creationId xmlns:a16="http://schemas.microsoft.com/office/drawing/2014/main" id="{2E507D21-ABC4-484D-A678-6262DF651FFD}"/>
              </a:ext>
            </a:extLst>
          </p:cNvPr>
          <p:cNvGrpSpPr/>
          <p:nvPr/>
        </p:nvGrpSpPr>
        <p:grpSpPr>
          <a:xfrm>
            <a:off x="8661962" y="1990856"/>
            <a:ext cx="3348844" cy="2365244"/>
            <a:chOff x="8943106" y="1944688"/>
            <a:chExt cx="3067700" cy="2166676"/>
          </a:xfrm>
        </p:grpSpPr>
        <p:sp>
          <p:nvSpPr>
            <p:cNvPr id="45" name="Rectangle 44">
              <a:extLst>
                <a:ext uri="{FF2B5EF4-FFF2-40B4-BE49-F238E27FC236}">
                  <a16:creationId xmlns:a16="http://schemas.microsoft.com/office/drawing/2014/main" id="{32F651EE-F0FD-45FB-B395-995E42A5441F}"/>
                </a:ext>
              </a:extLst>
            </p:cNvPr>
            <p:cNvSpPr/>
            <p:nvPr/>
          </p:nvSpPr>
          <p:spPr bwMode="auto">
            <a:xfrm>
              <a:off x="9351414" y="1944688"/>
              <a:ext cx="2659392" cy="1828800"/>
            </a:xfrm>
            <a:prstGeom prst="rect">
              <a:avLst/>
            </a:prstGeom>
            <a:noFill/>
            <a:ln w="31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19D799D9-6646-4C39-8E02-77F0FB8557EC}"/>
                </a:ext>
              </a:extLst>
            </p:cNvPr>
            <p:cNvGrpSpPr/>
            <p:nvPr/>
          </p:nvGrpSpPr>
          <p:grpSpPr>
            <a:xfrm>
              <a:off x="8943106" y="2151552"/>
              <a:ext cx="2849906" cy="1959812"/>
              <a:chOff x="9117277" y="1788694"/>
              <a:chExt cx="2849906" cy="1959812"/>
            </a:xfrm>
          </p:grpSpPr>
          <p:pic>
            <p:nvPicPr>
              <p:cNvPr id="69" name="Picture 68" descr="PowerShell snippet showing a blurred set of cmdlets to run to create a Windows Virtual Desktop tenant.">
                <a:extLst>
                  <a:ext uri="{FF2B5EF4-FFF2-40B4-BE49-F238E27FC236}">
                    <a16:creationId xmlns:a16="http://schemas.microsoft.com/office/drawing/2014/main" id="{C2F5602E-74F7-4C99-9B15-C19604C617E4}"/>
                  </a:ext>
                </a:extLst>
              </p:cNvPr>
              <p:cNvPicPr>
                <a:picLocks noChangeAspect="1" noChangeArrowheads="1"/>
              </p:cNvPicPr>
              <p:nvPr/>
            </p:nvPicPr>
            <p:blipFill rotWithShape="1">
              <a:blip r:embed="rId6">
                <a:alphaModFix/>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rcRect/>
              <a:stretch/>
            </p:blipFill>
            <p:spPr bwMode="auto">
              <a:xfrm>
                <a:off x="9117277" y="1788694"/>
                <a:ext cx="2849906" cy="1959812"/>
              </a:xfrm>
              <a:custGeom>
                <a:avLst/>
                <a:gdLst>
                  <a:gd name="connsiteX0" fmla="*/ 0 w 2849906"/>
                  <a:gd name="connsiteY0" fmla="*/ 0 h 1959812"/>
                  <a:gd name="connsiteX1" fmla="*/ 2849906 w 2849906"/>
                  <a:gd name="connsiteY1" fmla="*/ 0 h 1959812"/>
                  <a:gd name="connsiteX2" fmla="*/ 2849906 w 2849906"/>
                  <a:gd name="connsiteY2" fmla="*/ 1959812 h 1959812"/>
                  <a:gd name="connsiteX3" fmla="*/ 0 w 2849906"/>
                  <a:gd name="connsiteY3" fmla="*/ 1959812 h 1959812"/>
                </a:gdLst>
                <a:ahLst/>
                <a:cxnLst>
                  <a:cxn ang="0">
                    <a:pos x="connsiteX0" y="connsiteY0"/>
                  </a:cxn>
                  <a:cxn ang="0">
                    <a:pos x="connsiteX1" y="connsiteY1"/>
                  </a:cxn>
                  <a:cxn ang="0">
                    <a:pos x="connsiteX2" y="connsiteY2"/>
                  </a:cxn>
                  <a:cxn ang="0">
                    <a:pos x="connsiteX3" y="connsiteY3"/>
                  </a:cxn>
                </a:cxnLst>
                <a:rect l="l" t="t" r="r" b="b"/>
                <a:pathLst>
                  <a:path w="2849906" h="1959812">
                    <a:moveTo>
                      <a:pt x="0" y="0"/>
                    </a:moveTo>
                    <a:lnTo>
                      <a:pt x="2849906" y="0"/>
                    </a:lnTo>
                    <a:lnTo>
                      <a:pt x="2849906" y="1959812"/>
                    </a:lnTo>
                    <a:lnTo>
                      <a:pt x="0" y="1959812"/>
                    </a:lnTo>
                    <a:close/>
                  </a:path>
                </a:pathLst>
              </a:custGeom>
              <a:noFill/>
              <a:extLst>
                <a:ext uri="{909E8E84-426E-40DD-AFC4-6F175D3DCCD1}">
                  <a14:hiddenFill xmlns:a14="http://schemas.microsoft.com/office/drawing/2010/main">
                    <a:solidFill>
                      <a:srgbClr val="FFFFFF"/>
                    </a:solidFill>
                  </a14:hiddenFill>
                </a:ext>
              </a:extLst>
            </p:spPr>
          </p:pic>
          <p:pic>
            <p:nvPicPr>
              <p:cNvPr id="70" name="Picture 69" descr="PowerShell icon, sitting on top of the blurred image of PowerShell cmdlets.">
                <a:extLst>
                  <a:ext uri="{FF2B5EF4-FFF2-40B4-BE49-F238E27FC236}">
                    <a16:creationId xmlns:a16="http://schemas.microsoft.com/office/drawing/2014/main" id="{0D2E1924-99CF-4D05-B499-20C05F98161E}"/>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7644" b="17644"/>
              <a:stretch/>
            </p:blipFill>
            <p:spPr>
              <a:xfrm>
                <a:off x="9376331" y="2014134"/>
                <a:ext cx="2331798" cy="1508932"/>
              </a:xfrm>
              <a:prstGeom prst="rect">
                <a:avLst/>
              </a:prstGeom>
            </p:spPr>
          </p:pic>
        </p:grpSp>
      </p:grpSp>
      <p:sp>
        <p:nvSpPr>
          <p:cNvPr id="75" name="TextBox 74">
            <a:extLst>
              <a:ext uri="{FF2B5EF4-FFF2-40B4-BE49-F238E27FC236}">
                <a16:creationId xmlns:a16="http://schemas.microsoft.com/office/drawing/2014/main" id="{9FA98355-A7CD-4047-BAB1-9A8DBCB04E4D}"/>
              </a:ext>
            </a:extLst>
          </p:cNvPr>
          <p:cNvSpPr txBox="1"/>
          <p:nvPr/>
        </p:nvSpPr>
        <p:spPr>
          <a:xfrm>
            <a:off x="434975" y="5765799"/>
            <a:ext cx="11446042" cy="535421"/>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effectLst/>
                <a:uLnTx/>
                <a:uFillTx/>
              </a:rPr>
              <a:t>Documentation: </a:t>
            </a:r>
            <a:r>
              <a:rPr kumimoji="0" lang="en-US" sz="1400" b="0" i="0" u="none" strike="noStrike" kern="0" cap="none" spc="0" normalizeH="0" baseline="0" noProof="0" dirty="0">
                <a:ln>
                  <a:noFill/>
                </a:ln>
                <a:solidFill>
                  <a:srgbClr val="0078D4"/>
                </a:solidFill>
                <a:effectLst/>
                <a:uLnTx/>
                <a:uFillTx/>
              </a:rPr>
              <a:t>aka.ms/wvdpreview</a:t>
            </a:r>
          </a:p>
          <a:p>
            <a:pPr marL="0" marR="0" lvl="0" indent="0" defTabSz="91440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effectLst/>
                <a:uLnTx/>
                <a:uFillTx/>
              </a:rPr>
              <a:t>Getting Started Guide: </a:t>
            </a:r>
            <a:r>
              <a:rPr kumimoji="0" lang="en-US" sz="1400" b="0" i="0" u="none" strike="noStrike" kern="0" cap="none" spc="0" normalizeH="0" baseline="0" noProof="0" dirty="0">
                <a:ln>
                  <a:noFill/>
                </a:ln>
                <a:solidFill>
                  <a:srgbClr val="0078D4"/>
                </a:solidFill>
                <a:effectLst/>
                <a:uLnTx/>
                <a:uFillTx/>
              </a:rPr>
              <a:t>aka.ms/startwvd </a:t>
            </a:r>
          </a:p>
        </p:txBody>
      </p:sp>
      <p:cxnSp>
        <p:nvCxnSpPr>
          <p:cNvPr id="77" name="Straight Connector 76">
            <a:extLst>
              <a:ext uri="{FF2B5EF4-FFF2-40B4-BE49-F238E27FC236}">
                <a16:creationId xmlns:a16="http://schemas.microsoft.com/office/drawing/2014/main" id="{569B0E42-9321-4308-A6F9-1508EC4CDF9B}"/>
              </a:ext>
            </a:extLst>
          </p:cNvPr>
          <p:cNvCxnSpPr/>
          <p:nvPr/>
        </p:nvCxnSpPr>
        <p:spPr>
          <a:xfrm>
            <a:off x="4208161" y="2772020"/>
            <a:ext cx="0" cy="2306148"/>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AA8411-85FD-49AC-9B69-FDEA027A8BBF}"/>
              </a:ext>
            </a:extLst>
          </p:cNvPr>
          <p:cNvCxnSpPr/>
          <p:nvPr/>
        </p:nvCxnSpPr>
        <p:spPr>
          <a:xfrm>
            <a:off x="8293643" y="2772020"/>
            <a:ext cx="0" cy="2306148"/>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7792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9209-D00D-459E-AE7B-D4744080BBE8}"/>
              </a:ext>
            </a:extLst>
          </p:cNvPr>
          <p:cNvSpPr>
            <a:spLocks noGrp="1"/>
          </p:cNvSpPr>
          <p:nvPr>
            <p:ph type="title"/>
          </p:nvPr>
        </p:nvSpPr>
        <p:spPr/>
        <p:txBody>
          <a:bodyPr/>
          <a:lstStyle/>
          <a:p>
            <a:r>
              <a:rPr lang="en-US" dirty="0">
                <a:cs typeface="Segoe UI"/>
              </a:rPr>
              <a:t>Automation</a:t>
            </a:r>
            <a:endParaRPr lang="en-US" dirty="0"/>
          </a:p>
        </p:txBody>
      </p:sp>
      <p:sp>
        <p:nvSpPr>
          <p:cNvPr id="3" name="Text Placeholder 1">
            <a:extLst>
              <a:ext uri="{FF2B5EF4-FFF2-40B4-BE49-F238E27FC236}">
                <a16:creationId xmlns:a16="http://schemas.microsoft.com/office/drawing/2014/main" id="{0060AA4F-4879-4725-AA54-FF2DD954D730}"/>
              </a:ext>
            </a:extLst>
          </p:cNvPr>
          <p:cNvSpPr txBox="1">
            <a:spLocks/>
          </p:cNvSpPr>
          <p:nvPr/>
        </p:nvSpPr>
        <p:spPr>
          <a:xfrm>
            <a:off x="0" y="2030938"/>
            <a:ext cx="10461625" cy="3193596"/>
          </a:xfrm>
          <a:prstGeom prst="rect">
            <a:avLst/>
          </a:prstGeom>
          <a:solidFill>
            <a:schemeClr val="bg1">
              <a:lumMod val="95000"/>
            </a:schemeClr>
          </a:solidFill>
        </p:spPr>
        <p:txBody>
          <a:bodyPr vert="horz" wrap="square" lIns="457200" tIns="91440" rIns="91440" bIns="91440" rtlCol="0" anchor="ctr">
            <a:noAutofit/>
          </a:bodyPr>
          <a:lstStyle>
            <a:lvl1pPr marL="274320" marR="0" indent="-27432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600" b="0" i="0" kern="1200" spc="0" baseline="0">
                <a:solidFill>
                  <a:srgbClr val="000000"/>
                </a:solidFill>
                <a:latin typeface="+mn-lt"/>
                <a:ea typeface="+mn-ea"/>
                <a:cs typeface="+mn-cs"/>
              </a:defRPr>
            </a:lvl1pPr>
            <a:lvl2pPr marL="54864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2pPr>
            <a:lvl3pPr marL="822960" marR="0" indent="-228600" algn="l" defTabSz="932742" rtl="0" eaLnBrk="1" fontAlgn="auto" latinLnBrk="0" hangingPunct="1">
              <a:lnSpc>
                <a:spcPct val="90000"/>
              </a:lnSpc>
              <a:spcBef>
                <a:spcPts val="0"/>
              </a:spcBef>
              <a:spcAft>
                <a:spcPts val="1300"/>
              </a:spcAft>
              <a:buClr>
                <a:srgbClr val="000000"/>
              </a:buClr>
              <a:buSzPct val="77000"/>
              <a:buFont typeface="Arial" panose="020B0604020202020204" pitchFamily="34" charset="0"/>
              <a:buChar char="•"/>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663" indent="-347663">
              <a:lnSpc>
                <a:spcPct val="100000"/>
              </a:lnSpc>
              <a:buSzPct val="100000"/>
            </a:pPr>
            <a:r>
              <a:rPr lang="en-US" sz="2800" dirty="0">
                <a:solidFill>
                  <a:schemeClr val="tx1"/>
                </a:solidFill>
                <a:cs typeface="Segoe UI"/>
              </a:rPr>
              <a:t>Create or update VMs for a host pool</a:t>
            </a:r>
          </a:p>
          <a:p>
            <a:pPr marL="798513" lvl="1" indent="-403225">
              <a:lnSpc>
                <a:spcPct val="100000"/>
              </a:lnSpc>
              <a:buSzPct val="100000"/>
              <a:buFont typeface="Engravers MT" panose="02090707080505020304" pitchFamily="18" charset="0"/>
              <a:buChar char="–"/>
            </a:pPr>
            <a:r>
              <a:rPr lang="en-US" sz="2400" dirty="0">
                <a:cs typeface="Segoe UI"/>
                <a:hlinkClick r:id="rId3"/>
              </a:rPr>
              <a:t>Create and provision host pool</a:t>
            </a:r>
          </a:p>
          <a:p>
            <a:pPr marL="798513" lvl="1" indent="-403225">
              <a:lnSpc>
                <a:spcPct val="100000"/>
              </a:lnSpc>
              <a:buSzPct val="100000"/>
              <a:buFont typeface="Engravers MT" panose="02090707080505020304" pitchFamily="18" charset="0"/>
              <a:buChar char="–"/>
            </a:pPr>
            <a:r>
              <a:rPr lang="en-US" sz="2400" dirty="0">
                <a:cs typeface="Segoe UI"/>
                <a:hlinkClick r:id="rId4"/>
              </a:rPr>
              <a:t>Update VMs in existing host pool</a:t>
            </a:r>
          </a:p>
          <a:p>
            <a:pPr marL="347663" indent="-347663">
              <a:lnSpc>
                <a:spcPct val="100000"/>
              </a:lnSpc>
              <a:buSzPct val="100000"/>
            </a:pPr>
            <a:r>
              <a:rPr lang="en-US" sz="2800" dirty="0">
                <a:solidFill>
                  <a:schemeClr val="tx1"/>
                </a:solidFill>
                <a:cs typeface="Segoe UI"/>
              </a:rPr>
              <a:t>Scale your host pool</a:t>
            </a:r>
          </a:p>
          <a:p>
            <a:pPr marL="798513" lvl="1" indent="-403225">
              <a:lnSpc>
                <a:spcPct val="100000"/>
              </a:lnSpc>
              <a:buSzPct val="100000"/>
              <a:buFont typeface="Engravers MT" panose="02090707080505020304" pitchFamily="18" charset="0"/>
              <a:buChar char="–"/>
            </a:pPr>
            <a:r>
              <a:rPr lang="en-US" sz="2400" dirty="0">
                <a:cs typeface="Segoe UI"/>
                <a:hlinkClick r:id="rId5"/>
              </a:rPr>
              <a:t>Scaling script</a:t>
            </a:r>
            <a:endParaRPr lang="en-US" dirty="0">
              <a:cs typeface="Segoe UI"/>
            </a:endParaRPr>
          </a:p>
        </p:txBody>
      </p:sp>
      <p:sp>
        <p:nvSpPr>
          <p:cNvPr id="6" name="Oval 5">
            <a:extLst>
              <a:ext uri="{FF2B5EF4-FFF2-40B4-BE49-F238E27FC236}">
                <a16:creationId xmlns:a16="http://schemas.microsoft.com/office/drawing/2014/main" id="{11BD711B-9C84-4481-ADAB-292CD258BB6C}"/>
              </a:ext>
            </a:extLst>
          </p:cNvPr>
          <p:cNvSpPr/>
          <p:nvPr/>
        </p:nvSpPr>
        <p:spPr bwMode="auto">
          <a:xfrm>
            <a:off x="8838746" y="2030938"/>
            <a:ext cx="3193596" cy="3193596"/>
          </a:xfrm>
          <a:prstGeom prst="ellipse">
            <a:avLst/>
          </a:prstGeom>
          <a:solidFill>
            <a:schemeClr val="bg1"/>
          </a:solid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453771DD-949A-4A58-862B-72A9B86E7724}"/>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25274" t="4018" r="25451" b="1512"/>
          <a:stretch/>
        </p:blipFill>
        <p:spPr>
          <a:xfrm>
            <a:off x="8988342" y="2171073"/>
            <a:ext cx="2894404" cy="2913325"/>
          </a:xfrm>
          <a:prstGeom prst="ellipse">
            <a:avLst/>
          </a:prstGeom>
        </p:spPr>
      </p:pic>
      <p:sp>
        <p:nvSpPr>
          <p:cNvPr id="5" name="Rectangle 4">
            <a:extLst>
              <a:ext uri="{FF2B5EF4-FFF2-40B4-BE49-F238E27FC236}">
                <a16:creationId xmlns:a16="http://schemas.microsoft.com/office/drawing/2014/main" id="{6965FA47-CCF0-4C39-AB26-E6810F2D81F0}"/>
              </a:ext>
            </a:extLst>
          </p:cNvPr>
          <p:cNvSpPr/>
          <p:nvPr/>
        </p:nvSpPr>
        <p:spPr>
          <a:xfrm>
            <a:off x="4577339" y="5935453"/>
            <a:ext cx="3281796" cy="369332"/>
          </a:xfrm>
          <a:prstGeom prst="rect">
            <a:avLst/>
          </a:prstGeom>
        </p:spPr>
        <p:txBody>
          <a:bodyPr wrap="none">
            <a:spAutoFit/>
          </a:bodyPr>
          <a:lstStyle/>
          <a:p>
            <a:r>
              <a:rPr lang="en-US" sz="1800" u="sng" dirty="0">
                <a:ea typeface="Calibri" panose="020F0502020204030204" pitchFamily="34" charset="0"/>
                <a:hlinkClick r:id="rId8"/>
              </a:rPr>
              <a:t>“Optimize” Demo bench video</a:t>
            </a:r>
            <a:endParaRPr lang="en-US" sz="1800" u="sng" dirty="0">
              <a:ea typeface="Calibri" panose="020F0502020204030204" pitchFamily="34" charset="0"/>
            </a:endParaRPr>
          </a:p>
        </p:txBody>
      </p:sp>
    </p:spTree>
    <p:extLst>
      <p:ext uri="{BB962C8B-B14F-4D97-AF65-F5344CB8AC3E}">
        <p14:creationId xmlns:p14="http://schemas.microsoft.com/office/powerpoint/2010/main" val="483948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Rochester User Group Charter</a:t>
            </a:r>
          </a:p>
        </p:txBody>
      </p:sp>
      <p:sp>
        <p:nvSpPr>
          <p:cNvPr id="3" name="Text Placeholder 2"/>
          <p:cNvSpPr>
            <a:spLocks noGrp="1"/>
          </p:cNvSpPr>
          <p:nvPr>
            <p:ph type="body" sz="quarter" idx="10"/>
          </p:nvPr>
        </p:nvSpPr>
        <p:spPr>
          <a:xfrm>
            <a:off x="280374" y="1348876"/>
            <a:ext cx="11882144" cy="5386999"/>
          </a:xfrm>
        </p:spPr>
        <p:txBody>
          <a:bodyPr/>
          <a:lstStyle/>
          <a:p>
            <a:r>
              <a:rPr lang="en-US"/>
              <a:t>Cloud computing is a journey.  </a:t>
            </a:r>
          </a:p>
          <a:p>
            <a:r>
              <a:rPr lang="en-US"/>
              <a:t>This User Group exists to:</a:t>
            </a:r>
          </a:p>
          <a:p>
            <a:pPr marL="582649" indent="-582649">
              <a:buFont typeface="Arial" panose="020B0604020202020204" pitchFamily="34" charset="0"/>
              <a:buChar char="•"/>
            </a:pPr>
            <a:r>
              <a:rPr lang="en-US"/>
              <a:t>Serve a community of Azure enthusiasts</a:t>
            </a:r>
          </a:p>
          <a:p>
            <a:pPr marL="582649" indent="-582649">
              <a:buFont typeface="Arial" panose="020B0604020202020204" pitchFamily="34" charset="0"/>
              <a:buChar char="•"/>
            </a:pPr>
            <a:r>
              <a:rPr lang="en-US"/>
              <a:t>Demystify cloud computing concepts</a:t>
            </a:r>
          </a:p>
          <a:p>
            <a:pPr marL="582649" indent="-582649">
              <a:buFont typeface="Arial" panose="020B0604020202020204" pitchFamily="34" charset="0"/>
              <a:buChar char="•"/>
            </a:pPr>
            <a:r>
              <a:rPr lang="en-US"/>
              <a:t>Help accelerate your cloud journey</a:t>
            </a:r>
          </a:p>
          <a:p>
            <a:pPr marL="582649" indent="-582649">
              <a:buFont typeface="Arial" panose="020B0604020202020204" pitchFamily="34" charset="0"/>
              <a:buChar char="•"/>
            </a:pPr>
            <a:r>
              <a:rPr lang="en-US"/>
              <a:t>Stay current on Azure capabilities</a:t>
            </a:r>
          </a:p>
          <a:p>
            <a:pPr marL="582649" indent="-582649">
              <a:buFont typeface="Arial" panose="020B0604020202020204" pitchFamily="34" charset="0"/>
              <a:buChar char="•"/>
            </a:pPr>
            <a:r>
              <a:rPr lang="en-US"/>
              <a:t>Help each other with the journey</a:t>
            </a:r>
          </a:p>
          <a:p>
            <a:pPr lvl="3"/>
            <a:r>
              <a:rPr lang="en-US" sz="2448"/>
              <a:t>	</a:t>
            </a:r>
            <a:r>
              <a:rPr lang="en-US" sz="2856"/>
              <a:t>Share real world experiences and lessons learned</a:t>
            </a:r>
            <a:endParaRPr lang="en-US" sz="2448"/>
          </a:p>
        </p:txBody>
      </p:sp>
      <p:sp>
        <p:nvSpPr>
          <p:cNvPr id="4" name="Slide Number Placeholder 3"/>
          <p:cNvSpPr>
            <a:spLocks noGrp="1"/>
          </p:cNvSpPr>
          <p:nvPr>
            <p:ph type="sldNum" sz="quarter" idx="4"/>
          </p:nvPr>
        </p:nvSpPr>
        <p:spPr/>
        <p:txBody>
          <a:bodyPr/>
          <a:lstStyle/>
          <a:p>
            <a:pPr defTabSz="932239">
              <a:defRPr/>
            </a:pPr>
            <a:fld id="{181750B2-C378-4896-80E6-341FDC8E0FED}" type="slidenum">
              <a:rPr lang="en-IN">
                <a:solidFill>
                  <a:srgbClr val="505050"/>
                </a:solidFill>
                <a:latin typeface="Segoe UI"/>
              </a:rPr>
              <a:pPr defTabSz="932239">
                <a:defRPr/>
              </a:pPr>
              <a:t>3</a:t>
            </a:fld>
            <a:endParaRPr lang="en-IN">
              <a:solidFill>
                <a:srgbClr val="505050"/>
              </a:solidFill>
              <a:latin typeface="Segoe UI"/>
            </a:endParaRPr>
          </a:p>
        </p:txBody>
      </p:sp>
      <p:sp>
        <p:nvSpPr>
          <p:cNvPr id="5" name="&quot;Not Allowed&quot; Symbol 4">
            <a:extLst>
              <a:ext uri="{FF2B5EF4-FFF2-40B4-BE49-F238E27FC236}">
                <a16:creationId xmlns:a16="http://schemas.microsoft.com/office/drawing/2014/main" id="{2035C780-6060-4261-BDBD-875E90A1DFFD}"/>
              </a:ext>
            </a:extLst>
          </p:cNvPr>
          <p:cNvSpPr/>
          <p:nvPr/>
        </p:nvSpPr>
        <p:spPr bwMode="auto">
          <a:xfrm>
            <a:off x="9690561" y="754841"/>
            <a:ext cx="1992499" cy="1861125"/>
          </a:xfrm>
          <a:prstGeom prst="noSmoking">
            <a:avLst>
              <a:gd name="adj" fmla="val 7548"/>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0D9F0E8E-998C-4D80-A0B0-3F1D2735E5B0}"/>
              </a:ext>
            </a:extLst>
          </p:cNvPr>
          <p:cNvSpPr txBox="1"/>
          <p:nvPr/>
        </p:nvSpPr>
        <p:spPr>
          <a:xfrm>
            <a:off x="9767407" y="1054216"/>
            <a:ext cx="1838807" cy="1390489"/>
          </a:xfrm>
          <a:prstGeom prst="rect">
            <a:avLst/>
          </a:prstGeom>
          <a:noFill/>
        </p:spPr>
        <p:txBody>
          <a:bodyPr wrap="none" lIns="182828" tIns="146262" rIns="182828" bIns="146262" rtlCol="0">
            <a:spAutoFit/>
          </a:bodyPr>
          <a:lstStyle/>
          <a:p>
            <a:pPr algn="ctr" defTabSz="932384">
              <a:lnSpc>
                <a:spcPct val="90000"/>
              </a:lnSpc>
              <a:spcAft>
                <a:spcPts val="600"/>
              </a:spcAft>
            </a:pPr>
            <a:r>
              <a:rPr lang="en-US" sz="3598" b="1">
                <a:solidFill>
                  <a:srgbClr val="FF0000"/>
                </a:solidFill>
                <a:latin typeface="Comic Sans MS" panose="030F0702030302020204" pitchFamily="66" charset="0"/>
              </a:rPr>
              <a:t>Salesy</a:t>
            </a:r>
          </a:p>
          <a:p>
            <a:pPr algn="ctr" defTabSz="932384">
              <a:lnSpc>
                <a:spcPct val="90000"/>
              </a:lnSpc>
              <a:spcAft>
                <a:spcPts val="600"/>
              </a:spcAft>
            </a:pPr>
            <a:r>
              <a:rPr lang="en-US" sz="3598" b="1">
                <a:solidFill>
                  <a:srgbClr val="FF0000"/>
                </a:solidFill>
                <a:latin typeface="Comic Sans MS" panose="030F0702030302020204" pitchFamily="66" charset="0"/>
              </a:rPr>
              <a:t>Stuff</a:t>
            </a:r>
            <a:endParaRPr lang="en-US" sz="2400" b="1">
              <a:solidFill>
                <a:srgbClr val="FF0000"/>
              </a:solidFill>
              <a:latin typeface="Comic Sans MS" panose="030F0702030302020204" pitchFamily="66" charset="0"/>
            </a:endParaRPr>
          </a:p>
        </p:txBody>
      </p:sp>
    </p:spTree>
    <p:extLst>
      <p:ext uri="{BB962C8B-B14F-4D97-AF65-F5344CB8AC3E}">
        <p14:creationId xmlns:p14="http://schemas.microsoft.com/office/powerpoint/2010/main" val="41587543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dirty="0"/>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42808" y="2090057"/>
            <a:ext cx="4547970" cy="404948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600"/>
              </a:spcBef>
              <a:spcAft>
                <a:spcPts val="600"/>
              </a:spcAft>
            </a:pPr>
            <a:r>
              <a:rPr lang="en-US" sz="2400" dirty="0">
                <a:solidFill>
                  <a:schemeClr val="accent1"/>
                </a:solidFill>
                <a:cs typeface="Segoe UI" pitchFamily="34" charset="0"/>
              </a:rPr>
              <a:t>Master image can be managed by any already existing process and technologies including</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Azure Update Management </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System Center Configuration Manager</a:t>
            </a:r>
          </a:p>
          <a:p>
            <a:pPr marL="419100" indent="-266700" defTabSz="932472" fontAlgn="base">
              <a:spcBef>
                <a:spcPts val="600"/>
              </a:spcBef>
              <a:spcAft>
                <a:spcPts val="600"/>
              </a:spcAft>
              <a:buFont typeface="Arial" panose="020B0604020202020204" pitchFamily="34" charset="0"/>
              <a:buChar char="•"/>
            </a:pPr>
            <a:r>
              <a:rPr lang="en-US" sz="2400" dirty="0">
                <a:ea typeface="Segoe UI" pitchFamily="34" charset="0"/>
                <a:cs typeface="Segoe UI" pitchFamily="34" charset="0"/>
              </a:rPr>
              <a:t>3</a:t>
            </a:r>
            <a:r>
              <a:rPr lang="en-US" sz="2400" baseline="30000" dirty="0">
                <a:ea typeface="Segoe UI" pitchFamily="34" charset="0"/>
                <a:cs typeface="Segoe UI" pitchFamily="34" charset="0"/>
              </a:rPr>
              <a:t>rd</a:t>
            </a:r>
            <a:r>
              <a:rPr lang="en-US" sz="2400" dirty="0">
                <a:ea typeface="Segoe UI" pitchFamily="34" charset="0"/>
                <a:cs typeface="Segoe UI" pitchFamily="34" charset="0"/>
              </a:rPr>
              <a:t> party</a:t>
            </a:r>
            <a:endParaRPr lang="en-US" sz="2800" dirty="0">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243554" y="2090057"/>
            <a:ext cx="3256935" cy="4049486"/>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600"/>
              </a:spcAft>
            </a:pPr>
            <a:r>
              <a:rPr lang="en-US" sz="2400" dirty="0">
                <a:solidFill>
                  <a:schemeClr val="accent1"/>
                </a:solidFill>
                <a:cs typeface="Segoe UI" pitchFamily="34" charset="0"/>
              </a:rPr>
              <a:t>Best practices document will be provided to assist in configuration of a golden image </a:t>
            </a:r>
            <a:br>
              <a:rPr lang="en-US" sz="2400" dirty="0">
                <a:solidFill>
                  <a:schemeClr val="accent1"/>
                </a:solidFill>
                <a:cs typeface="Segoe UI" pitchFamily="34" charset="0"/>
              </a:rPr>
            </a:br>
            <a:r>
              <a:rPr lang="en-US" sz="2400" dirty="0">
                <a:solidFill>
                  <a:schemeClr val="accent1"/>
                </a:solidFill>
                <a:cs typeface="Segoe UI" pitchFamily="34" charset="0"/>
              </a:rPr>
              <a:t>for WVD</a:t>
            </a:r>
          </a:p>
        </p:txBody>
      </p:sp>
      <p:sp>
        <p:nvSpPr>
          <p:cNvPr id="34" name="Rectangle 33">
            <a:extLst>
              <a:ext uri="{FF2B5EF4-FFF2-40B4-BE49-F238E27FC236}">
                <a16:creationId xmlns:a16="http://schemas.microsoft.com/office/drawing/2014/main" id="{BA84428B-0A8F-4AD0-8D8B-EA9DE5B5333A}"/>
              </a:ext>
            </a:extLst>
          </p:cNvPr>
          <p:cNvSpPr/>
          <p:nvPr/>
        </p:nvSpPr>
        <p:spPr>
          <a:xfrm>
            <a:off x="8741390" y="2090057"/>
            <a:ext cx="3256935" cy="4049486"/>
          </a:xfrm>
          <a:prstGeom prst="rect">
            <a:avLst/>
          </a:prstGeom>
          <a:ln w="6350">
            <a:solidFill>
              <a:schemeClr val="bg1">
                <a:lumMod val="85000"/>
              </a:schemeClr>
            </a:solidFill>
          </a:ln>
        </p:spPr>
        <p:txBody>
          <a:bodyPr wrap="square" lIns="137160" tIns="91440" rIns="137160" bIns="91440">
            <a:noAutofit/>
          </a:bodyPr>
          <a:lstStyle/>
          <a:p>
            <a:pPr>
              <a:spcBef>
                <a:spcPts val="3000"/>
              </a:spcBef>
              <a:spcAft>
                <a:spcPts val="1800"/>
              </a:spcAft>
            </a:pPr>
            <a:r>
              <a:rPr lang="en-US" sz="2400" dirty="0">
                <a:solidFill>
                  <a:schemeClr val="accent1"/>
                </a:solidFill>
                <a:cs typeface="Segoe UI" pitchFamily="34" charset="0"/>
              </a:rPr>
              <a:t>Application masking technology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255430"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753266"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255430" y="1481049"/>
            <a:ext cx="373474" cy="509249"/>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758128" y="1476375"/>
            <a:ext cx="466411" cy="513923"/>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54684" y="1493816"/>
            <a:ext cx="717953" cy="504784"/>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089621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Patch Management</a:t>
            </a:r>
          </a:p>
        </p:txBody>
      </p:sp>
      <p:sp>
        <p:nvSpPr>
          <p:cNvPr id="34" name="Rectangle 33">
            <a:extLst>
              <a:ext uri="{FF2B5EF4-FFF2-40B4-BE49-F238E27FC236}">
                <a16:creationId xmlns:a16="http://schemas.microsoft.com/office/drawing/2014/main" id="{1A018D68-74F8-4587-89E5-8A497559DE0B}"/>
              </a:ext>
            </a:extLst>
          </p:cNvPr>
          <p:cNvSpPr/>
          <p:nvPr/>
        </p:nvSpPr>
        <p:spPr>
          <a:xfrm>
            <a:off x="442807"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All VMs must be at the same update-level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66559"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42807"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813497" y="2090057"/>
            <a:ext cx="3195941" cy="4432655"/>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832547"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628152" y="209005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Update VMs with existing Azure management solutions and all VMs in</a:t>
            </a:r>
            <a:br>
              <a:rPr lang="en-US" sz="2400" dirty="0">
                <a:solidFill>
                  <a:schemeClr val="accent1"/>
                </a:solidFill>
                <a:cs typeface="Segoe UI" pitchFamily="34" charset="0"/>
              </a:rPr>
            </a:br>
            <a:r>
              <a:rPr lang="en-US" sz="2400" dirty="0">
                <a:solidFill>
                  <a:schemeClr val="accent1"/>
                </a:solidFill>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628152" y="4772297"/>
            <a:ext cx="3913907" cy="1750417"/>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400" dirty="0">
                <a:solidFill>
                  <a:schemeClr val="accent1"/>
                </a:solidFill>
                <a:cs typeface="Segoe UI" pitchFamily="34" charset="0"/>
              </a:rPr>
              <a:t>Use SCCM to manage</a:t>
            </a:r>
            <a:br>
              <a:rPr lang="en-US" sz="2400" dirty="0">
                <a:solidFill>
                  <a:schemeClr val="accent1"/>
                </a:solidFill>
                <a:cs typeface="Segoe UI" pitchFamily="34" charset="0"/>
              </a:rPr>
            </a:br>
            <a:r>
              <a:rPr lang="en-US" sz="2400" dirty="0">
                <a:solidFill>
                  <a:schemeClr val="accent1"/>
                </a:solidFill>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651904" y="477229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651904"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44996" y="1457240"/>
            <a:ext cx="518981" cy="518979"/>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651904" y="1499616"/>
            <a:ext cx="480928" cy="472845"/>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51206" y="4294206"/>
            <a:ext cx="377849" cy="377938"/>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820529" y="1466850"/>
            <a:ext cx="534416" cy="505611"/>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900" dirty="0">
                <a:gradFill>
                  <a:gsLst>
                    <a:gs pos="0">
                      <a:srgbClr val="505050"/>
                    </a:gs>
                    <a:gs pos="100000">
                      <a:srgbClr val="505050"/>
                    </a:gs>
                  </a:gsLst>
                  <a:lin ang="5400000" scaled="1"/>
                </a:gradFill>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639349" y="4294599"/>
            <a:ext cx="504151" cy="385209"/>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31835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34975" y="449264"/>
            <a:ext cx="11563350" cy="773112"/>
          </a:xfrm>
        </p:spPr>
        <p:txBody>
          <a:bodyPr/>
          <a:lstStyle/>
          <a:p>
            <a:r>
              <a:rPr lang="en-US" dirty="0"/>
              <a:t>Profile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42808" y="2090057"/>
            <a:ext cx="5767090" cy="4049486"/>
          </a:xfrm>
          <a:prstGeom prst="rect">
            <a:avLst/>
          </a:prstGeom>
          <a:ln w="6350">
            <a:solidFill>
              <a:schemeClr val="bg1">
                <a:lumMod val="85000"/>
              </a:schemeClr>
            </a:solidFill>
          </a:ln>
        </p:spPr>
        <p:txBody>
          <a:bodyPr wrap="square" lIns="137160" tIns="91440" rIns="137160" bIns="91440" numCol="2" spcCol="274320">
            <a:noAutofit/>
          </a:bodyPr>
          <a:lstStyle/>
          <a:p>
            <a:pPr defTabSz="932472" fontAlgn="base">
              <a:spcBef>
                <a:spcPts val="1200"/>
              </a:spcBef>
              <a:spcAft>
                <a:spcPts val="800"/>
              </a:spcAft>
            </a:pPr>
            <a:r>
              <a:rPr lang="en-US" sz="2000" dirty="0">
                <a:solidFill>
                  <a:schemeClr val="accent1"/>
                </a:solidFill>
                <a:cs typeface="Segoe UI" pitchFamily="34" charset="0"/>
              </a:rPr>
              <a:t>Profile Container</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User profile is placed into a VHD container that is stored in a central location on the network or in the cloud</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This VHD is dynamically attached at user logon</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Content appear to be in its native location</a:t>
            </a:r>
            <a:br>
              <a:rPr lang="en-US" sz="1400" dirty="0">
                <a:cs typeface="Segoe UI" pitchFamily="34" charset="0"/>
              </a:rPr>
            </a:br>
            <a:br>
              <a:rPr lang="en-US" sz="1200" dirty="0">
                <a:cs typeface="Segoe UI" pitchFamily="34" charset="0"/>
              </a:rPr>
            </a:br>
            <a:endParaRPr lang="en-US" sz="1200" dirty="0">
              <a:cs typeface="Segoe UI" pitchFamily="34" charset="0"/>
            </a:endParaRPr>
          </a:p>
          <a:p>
            <a:pPr lvl="0" defTabSz="932742">
              <a:spcBef>
                <a:spcPts val="600"/>
              </a:spcBef>
              <a:defRPr/>
            </a:pPr>
            <a:endParaRPr lang="en-US" sz="1200" dirty="0">
              <a:cs typeface="Segoe UI" pitchFamily="34" charset="0"/>
            </a:endParaRPr>
          </a:p>
          <a:p>
            <a:pPr lvl="0" algn="ctr" defTabSz="932742">
              <a:spcBef>
                <a:spcPts val="1200"/>
              </a:spcBef>
              <a:defRPr/>
            </a:pPr>
            <a:endParaRPr lang="en-US" sz="1400" b="1" dirty="0">
              <a:cs typeface="Segoe UI" panose="020B0502040204020203" pitchFamily="34" charset="0"/>
            </a:endParaRPr>
          </a:p>
        </p:txBody>
      </p:sp>
      <p:sp>
        <p:nvSpPr>
          <p:cNvPr id="34" name="Rectangle 33">
            <a:extLst>
              <a:ext uri="{FF2B5EF4-FFF2-40B4-BE49-F238E27FC236}">
                <a16:creationId xmlns:a16="http://schemas.microsoft.com/office/drawing/2014/main" id="{BA84428B-0A8F-4AD0-8D8B-EA9DE5B5333A}"/>
              </a:ext>
            </a:extLst>
          </p:cNvPr>
          <p:cNvSpPr/>
          <p:nvPr/>
        </p:nvSpPr>
        <p:spPr>
          <a:xfrm>
            <a:off x="6455390" y="2090057"/>
            <a:ext cx="5767090" cy="4049486"/>
          </a:xfrm>
          <a:prstGeom prst="rect">
            <a:avLst/>
          </a:prstGeom>
          <a:ln w="6350">
            <a:solidFill>
              <a:schemeClr val="bg1">
                <a:lumMod val="85000"/>
              </a:schemeClr>
            </a:solidFill>
          </a:ln>
        </p:spPr>
        <p:txBody>
          <a:bodyPr wrap="square" lIns="137160" tIns="91440" rIns="137160" bIns="91440">
            <a:noAutofit/>
          </a:bodyPr>
          <a:lstStyle/>
          <a:p>
            <a:pPr defTabSz="932472" fontAlgn="base">
              <a:spcBef>
                <a:spcPts val="1200"/>
              </a:spcBef>
              <a:spcAft>
                <a:spcPts val="800"/>
              </a:spcAft>
            </a:pPr>
            <a:r>
              <a:rPr lang="en-US" sz="2000" dirty="0">
                <a:solidFill>
                  <a:schemeClr val="accent1"/>
                </a:solidFill>
                <a:cs typeface="Segoe UI" pitchFamily="34" charset="0"/>
              </a:rPr>
              <a:t>Cloud Cache</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Cloud Cache will absorb reads and optimize writes into cost effective payloads</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Adding a local cache component</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Applications talk to the local cache, and the cache talks to the remote container</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If the connection to the remote container is interrupted, the apps still work because they’re talking to the cache</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If the interruption is short, or no data that isn’t in the cache is requested during the outage, everything behaves normally</a:t>
            </a:r>
          </a:p>
          <a:p>
            <a:pPr marL="419100" indent="-266700" defTabSz="932472" fontAlgn="base">
              <a:lnSpc>
                <a:spcPct val="88000"/>
              </a:lnSpc>
              <a:spcBef>
                <a:spcPts val="600"/>
              </a:spcBef>
              <a:spcAft>
                <a:spcPts val="600"/>
              </a:spcAft>
              <a:buFont typeface="Arial" panose="020B0604020202020204" pitchFamily="34" charset="0"/>
              <a:buChar char="•"/>
              <a:defRPr/>
            </a:pPr>
            <a:r>
              <a:rPr lang="en-US" sz="1400" dirty="0">
                <a:cs typeface="Segoe UI" pitchFamily="34" charset="0"/>
              </a:rPr>
              <a:t>When connection comes back online, we reconnect and re-sync if necessary</a:t>
            </a:r>
          </a:p>
          <a:p>
            <a:pPr>
              <a:spcBef>
                <a:spcPts val="3000"/>
              </a:spcBef>
              <a:spcAft>
                <a:spcPts val="1800"/>
              </a:spcAft>
            </a:pPr>
            <a:endParaRPr lang="en-US" sz="1600" dirty="0">
              <a:solidFill>
                <a:schemeClr val="accent1"/>
              </a:solidFill>
              <a:cs typeface="Segoe UI" pitchFamily="34" charset="0"/>
            </a:endParaRP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66559"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6467266" y="2090057"/>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A0D0EAE-B66D-451D-85EC-B96613E0FED2}"/>
              </a:ext>
            </a:extLst>
          </p:cNvPr>
          <p:cNvGrpSpPr/>
          <p:nvPr/>
        </p:nvGrpSpPr>
        <p:grpSpPr>
          <a:xfrm>
            <a:off x="578939" y="1476375"/>
            <a:ext cx="475883" cy="502842"/>
            <a:chOff x="12831763" y="3690938"/>
            <a:chExt cx="1933576" cy="2043113"/>
          </a:xfrm>
        </p:grpSpPr>
        <p:sp>
          <p:nvSpPr>
            <p:cNvPr id="20" name="Freeform 55">
              <a:extLst>
                <a:ext uri="{FF2B5EF4-FFF2-40B4-BE49-F238E27FC236}">
                  <a16:creationId xmlns:a16="http://schemas.microsoft.com/office/drawing/2014/main" id="{8A0BB0B8-FD60-4623-AD28-BBB6D4AA3B84}"/>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56">
              <a:extLst>
                <a:ext uri="{FF2B5EF4-FFF2-40B4-BE49-F238E27FC236}">
                  <a16:creationId xmlns:a16="http://schemas.microsoft.com/office/drawing/2014/main" id="{E87DD413-99F0-47D6-A76F-59F362E7320C}"/>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57">
              <a:extLst>
                <a:ext uri="{FF2B5EF4-FFF2-40B4-BE49-F238E27FC236}">
                  <a16:creationId xmlns:a16="http://schemas.microsoft.com/office/drawing/2014/main" id="{52913F49-C5AF-4673-A8AD-100F6A6F8A0B}"/>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58">
              <a:extLst>
                <a:ext uri="{FF2B5EF4-FFF2-40B4-BE49-F238E27FC236}">
                  <a16:creationId xmlns:a16="http://schemas.microsoft.com/office/drawing/2014/main" id="{624DF238-1D6C-4CFF-8FE8-C323F81CD4DE}"/>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59">
              <a:extLst>
                <a:ext uri="{FF2B5EF4-FFF2-40B4-BE49-F238E27FC236}">
                  <a16:creationId xmlns:a16="http://schemas.microsoft.com/office/drawing/2014/main" id="{56C28F80-89BD-4BAF-90A4-E98253A87570}"/>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0">
              <a:extLst>
                <a:ext uri="{FF2B5EF4-FFF2-40B4-BE49-F238E27FC236}">
                  <a16:creationId xmlns:a16="http://schemas.microsoft.com/office/drawing/2014/main" id="{B7B7685D-2659-4634-A35F-631EEB6B5B24}"/>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4" name="Graphic 3" descr="Download from cloud">
            <a:extLst>
              <a:ext uri="{FF2B5EF4-FFF2-40B4-BE49-F238E27FC236}">
                <a16:creationId xmlns:a16="http://schemas.microsoft.com/office/drawing/2014/main" id="{AD8B2836-E30C-4485-8E93-99FB67E2C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2608" y="1376839"/>
            <a:ext cx="706229" cy="706229"/>
          </a:xfrm>
          <a:prstGeom prst="rect">
            <a:avLst/>
          </a:prstGeom>
        </p:spPr>
      </p:pic>
      <p:sp>
        <p:nvSpPr>
          <p:cNvPr id="3" name="Rectangle 2">
            <a:extLst>
              <a:ext uri="{FF2B5EF4-FFF2-40B4-BE49-F238E27FC236}">
                <a16:creationId xmlns:a16="http://schemas.microsoft.com/office/drawing/2014/main" id="{1C0458DD-267A-4D20-AB2C-58D9D7431D6C}"/>
              </a:ext>
            </a:extLst>
          </p:cNvPr>
          <p:cNvSpPr/>
          <p:nvPr/>
        </p:nvSpPr>
        <p:spPr bwMode="auto">
          <a:xfrm rot="16200000">
            <a:off x="1616718" y="4008254"/>
            <a:ext cx="4056467" cy="213091"/>
          </a:xfrm>
          <a:prstGeom prst="rect">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ea typeface="Segoe UI" pitchFamily="34" charset="0"/>
                <a:cs typeface="Segoe UI" pitchFamily="34" charset="0"/>
              </a:rPr>
              <a:t>Benefits </a:t>
            </a:r>
          </a:p>
        </p:txBody>
      </p:sp>
      <p:sp>
        <p:nvSpPr>
          <p:cNvPr id="6" name="Rectangle 5">
            <a:extLst>
              <a:ext uri="{FF2B5EF4-FFF2-40B4-BE49-F238E27FC236}">
                <a16:creationId xmlns:a16="http://schemas.microsoft.com/office/drawing/2014/main" id="{61D44388-A570-4063-967B-7A9D0E4E3F39}"/>
              </a:ext>
            </a:extLst>
          </p:cNvPr>
          <p:cNvSpPr/>
          <p:nvPr/>
        </p:nvSpPr>
        <p:spPr>
          <a:xfrm>
            <a:off x="3624942" y="2603967"/>
            <a:ext cx="2257457" cy="3293209"/>
          </a:xfrm>
          <a:prstGeom prst="rect">
            <a:avLst/>
          </a:prstGeom>
        </p:spPr>
        <p:txBody>
          <a:bodyPr wrap="square">
            <a:spAutoFit/>
          </a:bodyPr>
          <a:lstStyle/>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Extremely fast logon times</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Virtually eliminates profile corruption</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Uses native Windows VHD capabilities–no hypervisor</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Very easy to deploy and manage</a:t>
            </a:r>
          </a:p>
          <a:p>
            <a:pPr marL="419100" lvl="0" indent="-266700" defTabSz="932472" fontAlgn="base">
              <a:spcBef>
                <a:spcPts val="600"/>
              </a:spcBef>
              <a:spcAft>
                <a:spcPts val="600"/>
              </a:spcAft>
              <a:buFont typeface="Arial" panose="020B0604020202020204" pitchFamily="34" charset="0"/>
              <a:buChar char="•"/>
              <a:defRPr/>
            </a:pPr>
            <a:r>
              <a:rPr lang="en-US" sz="1400" dirty="0">
                <a:cs typeface="Segoe UI" pitchFamily="34" charset="0"/>
              </a:rPr>
              <a:t>Completely seamless end user experience</a:t>
            </a:r>
          </a:p>
        </p:txBody>
      </p:sp>
    </p:spTree>
    <p:extLst>
      <p:ext uri="{BB962C8B-B14F-4D97-AF65-F5344CB8AC3E}">
        <p14:creationId xmlns:p14="http://schemas.microsoft.com/office/powerpoint/2010/main" val="320206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DB219FC-216F-4A09-BB24-497368A912F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6" imgW="425" imgH="424" progId="TCLayout.ActiveDocument.1">
                  <p:embed/>
                </p:oleObj>
              </mc:Choice>
              <mc:Fallback>
                <p:oleObj name="think-cell Slide" r:id="rId6" imgW="425" imgH="424" progId="TCLayout.ActiveDocument.1">
                  <p:embed/>
                  <p:pic>
                    <p:nvPicPr>
                      <p:cNvPr id="9" name="Object 8" hidden="1">
                        <a:extLst>
                          <a:ext uri="{FF2B5EF4-FFF2-40B4-BE49-F238E27FC236}">
                            <a16:creationId xmlns:a16="http://schemas.microsoft.com/office/drawing/2014/main" id="{5DB219FC-216F-4A09-BB24-497368A912F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A989D6A-DF9F-4F94-B03F-16A7C61197B7}"/>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3" name="Rectangle 12">
            <a:extLst>
              <a:ext uri="{FF2B5EF4-FFF2-40B4-BE49-F238E27FC236}">
                <a16:creationId xmlns:a16="http://schemas.microsoft.com/office/drawing/2014/main" id="{EAB8B206-5D07-4E5B-BF29-33EB852CD550}"/>
              </a:ext>
            </a:extLst>
          </p:cNvPr>
          <p:cNvSpPr/>
          <p:nvPr/>
        </p:nvSpPr>
        <p:spPr bwMode="auto">
          <a:xfrm>
            <a:off x="4160520" y="1735078"/>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accent1"/>
                </a:solidFill>
                <a:ea typeface="Segoe UI" pitchFamily="34" charset="0"/>
                <a:cs typeface="Segoe UI" pitchFamily="34" charset="0"/>
              </a:rPr>
              <a:t>Video playback always uses hardware acceleration</a:t>
            </a:r>
          </a:p>
        </p:txBody>
      </p:sp>
      <p:sp>
        <p:nvSpPr>
          <p:cNvPr id="21" name="Rectangle 20">
            <a:extLst>
              <a:ext uri="{FF2B5EF4-FFF2-40B4-BE49-F238E27FC236}">
                <a16:creationId xmlns:a16="http://schemas.microsoft.com/office/drawing/2014/main" id="{6A75BE43-2F03-4ADC-9AAC-9D56E4C474FA}"/>
              </a:ext>
            </a:extLst>
          </p:cNvPr>
          <p:cNvSpPr/>
          <p:nvPr/>
        </p:nvSpPr>
        <p:spPr bwMode="auto">
          <a:xfrm>
            <a:off x="4160520" y="3343652"/>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20240" tIns="146304" rIns="182880" bIns="146304" numCol="1" spcCol="0" rtlCol="0" fromWordArt="0" anchor="ctr" anchorCtr="0" forceAA="0" compatLnSpc="1">
            <a:prstTxWarp prst="textNoShape">
              <a:avLst/>
            </a:prstTxWarp>
            <a:noAutofit/>
          </a:bodyPr>
          <a:lstStyle/>
          <a:p>
            <a:pPr defTabSz="932472" fontAlgn="base">
              <a:lnSpc>
                <a:spcPct val="90000"/>
              </a:lnSpc>
              <a:spcBef>
                <a:spcPts val="1800"/>
              </a:spcBef>
              <a:spcAft>
                <a:spcPts val="600"/>
              </a:spcAft>
            </a:pPr>
            <a:r>
              <a:rPr lang="en-US" sz="2400" dirty="0">
                <a:solidFill>
                  <a:schemeClr val="accent1"/>
                </a:solidFill>
                <a:cs typeface="Segoe UI" pitchFamily="34" charset="0"/>
              </a:rPr>
              <a:t>Smooth playback when moving the</a:t>
            </a:r>
            <a:br>
              <a:rPr lang="en-US" sz="2400" dirty="0">
                <a:solidFill>
                  <a:schemeClr val="accent1"/>
                </a:solidFill>
                <a:cs typeface="Segoe UI" pitchFamily="34" charset="0"/>
              </a:rPr>
            </a:br>
            <a:r>
              <a:rPr lang="en-US" sz="2400" dirty="0">
                <a:solidFill>
                  <a:schemeClr val="accent1"/>
                </a:solidFill>
                <a:cs typeface="Segoe UI" pitchFamily="34" charset="0"/>
              </a:rPr>
              <a:t>video window</a:t>
            </a:r>
          </a:p>
        </p:txBody>
      </p:sp>
      <p:sp>
        <p:nvSpPr>
          <p:cNvPr id="22" name="Rectangle 21">
            <a:extLst>
              <a:ext uri="{FF2B5EF4-FFF2-40B4-BE49-F238E27FC236}">
                <a16:creationId xmlns:a16="http://schemas.microsoft.com/office/drawing/2014/main" id="{C2D91E3C-A8BA-43E1-B7B9-58282A5F7946}"/>
              </a:ext>
            </a:extLst>
          </p:cNvPr>
          <p:cNvSpPr/>
          <p:nvPr/>
        </p:nvSpPr>
        <p:spPr bwMode="auto">
          <a:xfrm>
            <a:off x="4160520" y="4952227"/>
            <a:ext cx="7837805" cy="1334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0" tIns="146304" rIns="182880" bIns="146304" numCol="1" spcCol="0" rtlCol="0" fromWordArt="0" anchor="ctr" anchorCtr="0" forceAA="0" compatLnSpc="1">
            <a:prstTxWarp prst="textNoShape">
              <a:avLst/>
            </a:prstTxWarp>
            <a:noAutofit/>
          </a:bodyPr>
          <a:lstStyle/>
          <a:p>
            <a:pPr defTabSz="932472" fontAlgn="base">
              <a:lnSpc>
                <a:spcPct val="90000"/>
              </a:lnSpc>
              <a:spcBef>
                <a:spcPts val="1800"/>
              </a:spcBef>
              <a:spcAft>
                <a:spcPts val="600"/>
              </a:spcAft>
            </a:pPr>
            <a:r>
              <a:rPr lang="en-US" sz="2400" dirty="0">
                <a:solidFill>
                  <a:schemeClr val="accent1"/>
                </a:solidFill>
                <a:cs typeface="Segoe UI" pitchFamily="34" charset="0"/>
              </a:rPr>
              <a:t>4K downsampling</a:t>
            </a:r>
          </a:p>
        </p:txBody>
      </p:sp>
      <p:sp>
        <p:nvSpPr>
          <p:cNvPr id="19" name="Oval 18">
            <a:extLst>
              <a:ext uri="{FF2B5EF4-FFF2-40B4-BE49-F238E27FC236}">
                <a16:creationId xmlns:a16="http://schemas.microsoft.com/office/drawing/2014/main" id="{0DECB05E-BB9B-4FE4-B82F-454E33D878BB}"/>
              </a:ext>
            </a:extLst>
          </p:cNvPr>
          <p:cNvSpPr/>
          <p:nvPr/>
        </p:nvSpPr>
        <p:spPr bwMode="auto">
          <a:xfrm>
            <a:off x="269750" y="1257977"/>
            <a:ext cx="5506210" cy="5506210"/>
          </a:xfrm>
          <a:prstGeom prst="ellipse">
            <a:avLst/>
          </a:prstGeom>
          <a:solidFill>
            <a:schemeClr val="accent1"/>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8B4EDF49-1B18-45DE-A5F8-EE292424BF31}"/>
              </a:ext>
            </a:extLst>
          </p:cNvPr>
          <p:cNvSpPr/>
          <p:nvPr/>
        </p:nvSpPr>
        <p:spPr bwMode="auto">
          <a:xfrm>
            <a:off x="467870" y="1456097"/>
            <a:ext cx="5109970" cy="5109970"/>
          </a:xfrm>
          <a:prstGeom prst="ellipse">
            <a:avLst/>
          </a:prstGeom>
          <a:solidFill>
            <a:schemeClr val="bg1"/>
          </a:solidFill>
          <a:ln>
            <a:noFill/>
            <a:headEnd type="none" w="med" len="med"/>
            <a:tailEnd type="none" w="med" len="med"/>
          </a:ln>
          <a:effectLst>
            <a:outerShdw blurRad="50800" sx="101000" sy="1010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Video and graphics improvements</a:t>
            </a:r>
          </a:p>
        </p:txBody>
      </p:sp>
      <p:graphicFrame>
        <p:nvGraphicFramePr>
          <p:cNvPr id="4" name="Chart 3">
            <a:extLst>
              <a:ext uri="{FF2B5EF4-FFF2-40B4-BE49-F238E27FC236}">
                <a16:creationId xmlns:a16="http://schemas.microsoft.com/office/drawing/2014/main" id="{76FD555D-0407-4709-B009-5B6ABC7FBF14}"/>
              </a:ext>
            </a:extLst>
          </p:cNvPr>
          <p:cNvGraphicFramePr>
            <a:graphicFrameLocks/>
          </p:cNvGraphicFramePr>
          <p:nvPr>
            <p:extLst>
              <p:ext uri="{D42A27DB-BD31-4B8C-83A1-F6EECF244321}">
                <p14:modId xmlns:p14="http://schemas.microsoft.com/office/powerpoint/2010/main" val="2388849210"/>
              </p:ext>
            </p:extLst>
          </p:nvPr>
        </p:nvGraphicFramePr>
        <p:xfrm>
          <a:off x="1337053" y="2003133"/>
          <a:ext cx="3409876" cy="198936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05F6301D-CC57-4925-A7A7-400E1442E2A1}"/>
              </a:ext>
            </a:extLst>
          </p:cNvPr>
          <p:cNvGraphicFramePr>
            <a:graphicFrameLocks/>
          </p:cNvGraphicFramePr>
          <p:nvPr/>
        </p:nvGraphicFramePr>
        <p:xfrm>
          <a:off x="1426426" y="4348480"/>
          <a:ext cx="3231131" cy="1910080"/>
        </p:xfrm>
        <a:graphic>
          <a:graphicData uri="http://schemas.openxmlformats.org/drawingml/2006/chart">
            <c:chart xmlns:c="http://schemas.openxmlformats.org/drawingml/2006/chart" xmlns:r="http://schemas.openxmlformats.org/officeDocument/2006/relationships" r:id="rId9"/>
          </a:graphicData>
        </a:graphic>
      </p:graphicFrame>
      <p:cxnSp>
        <p:nvCxnSpPr>
          <p:cNvPr id="12" name="Straight Connector 11">
            <a:extLst>
              <a:ext uri="{FF2B5EF4-FFF2-40B4-BE49-F238E27FC236}">
                <a16:creationId xmlns:a16="http://schemas.microsoft.com/office/drawing/2014/main" id="{F905EA82-D5FC-4516-8326-10DED81A134A}"/>
              </a:ext>
            </a:extLst>
          </p:cNvPr>
          <p:cNvCxnSpPr>
            <a:cxnSpLocks/>
          </p:cNvCxnSpPr>
          <p:nvPr/>
        </p:nvCxnSpPr>
        <p:spPr>
          <a:xfrm>
            <a:off x="467870" y="4193277"/>
            <a:ext cx="5109970" cy="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4656434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D57FB25-89EC-4AB8-AB63-5238A2D94B9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6" imgW="425" imgH="424" progId="TCLayout.ActiveDocument.1">
                  <p:embed/>
                </p:oleObj>
              </mc:Choice>
              <mc:Fallback>
                <p:oleObj name="think-cell Slide" r:id="rId6" imgW="425" imgH="424" progId="TCLayout.ActiveDocument.1">
                  <p:embed/>
                  <p:pic>
                    <p:nvPicPr>
                      <p:cNvPr id="14" name="Object 13" hidden="1">
                        <a:extLst>
                          <a:ext uri="{FF2B5EF4-FFF2-40B4-BE49-F238E27FC236}">
                            <a16:creationId xmlns:a16="http://schemas.microsoft.com/office/drawing/2014/main" id="{DD57FB25-89EC-4AB8-AB63-5238A2D94B9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39AF65B7-3398-4E5B-8B2C-BD223B3A5DC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1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Device redirection</a:t>
            </a:r>
          </a:p>
        </p:txBody>
      </p:sp>
      <p:sp>
        <p:nvSpPr>
          <p:cNvPr id="6" name="Rectangle 5">
            <a:extLst>
              <a:ext uri="{FF2B5EF4-FFF2-40B4-BE49-F238E27FC236}">
                <a16:creationId xmlns:a16="http://schemas.microsoft.com/office/drawing/2014/main" id="{8F22E45A-1A19-47DE-A2D9-56276AB4D396}"/>
              </a:ext>
            </a:extLst>
          </p:cNvPr>
          <p:cNvSpPr/>
          <p:nvPr/>
        </p:nvSpPr>
        <p:spPr bwMode="auto">
          <a:xfrm>
            <a:off x="6224588" y="0"/>
            <a:ext cx="6211887" cy="6993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F8DB497-526D-4FE2-BD3D-2DD5A6595C89}"/>
              </a:ext>
            </a:extLst>
          </p:cNvPr>
          <p:cNvSpPr/>
          <p:nvPr/>
        </p:nvSpPr>
        <p:spPr>
          <a:xfrm>
            <a:off x="434975" y="1441540"/>
            <a:ext cx="5645785" cy="2239209"/>
          </a:xfrm>
          <a:prstGeom prst="rect">
            <a:avLst/>
          </a:prstGeom>
        </p:spPr>
        <p:txBody>
          <a:bodyPr wrap="square" lIns="0" rIns="0" anchor="t">
            <a:noAutofit/>
          </a:bodyPr>
          <a:lstStyle/>
          <a:p>
            <a:pPr defTabSz="932472" fontAlgn="base">
              <a:lnSpc>
                <a:spcPct val="90000"/>
              </a:lnSpc>
              <a:spcBef>
                <a:spcPts val="800"/>
              </a:spcBef>
            </a:pPr>
            <a:r>
              <a:rPr lang="en-US" sz="2400" dirty="0">
                <a:solidFill>
                  <a:schemeClr val="accent1"/>
                </a:solidFill>
                <a:cs typeface="Segoe UI" pitchFamily="34" charset="0"/>
              </a:rPr>
              <a:t>High-level redirection of built-in or attached video camera</a:t>
            </a:r>
          </a:p>
          <a:p>
            <a:pPr defTabSz="932472" fontAlgn="base">
              <a:spcBef>
                <a:spcPts val="800"/>
              </a:spcBef>
            </a:pPr>
            <a:r>
              <a:rPr lang="en-US" sz="2000" dirty="0">
                <a:cs typeface="Segoe UI" pitchFamily="34" charset="0"/>
              </a:rPr>
              <a:t>Less network bandwidth compared to USB</a:t>
            </a:r>
            <a:br>
              <a:rPr lang="en-US" sz="2000" dirty="0">
                <a:cs typeface="Segoe UI" pitchFamily="34" charset="0"/>
              </a:rPr>
            </a:br>
            <a:r>
              <a:rPr lang="en-US" sz="2000" dirty="0">
                <a:cs typeface="Segoe UI" pitchFamily="34" charset="0"/>
              </a:rPr>
              <a:t>camera redirection</a:t>
            </a:r>
          </a:p>
          <a:p>
            <a:pPr defTabSz="932472" fontAlgn="base">
              <a:spcBef>
                <a:spcPts val="800"/>
              </a:spcBef>
            </a:pPr>
            <a:r>
              <a:rPr lang="en-US" sz="2000" dirty="0">
                <a:cs typeface="Segoe UI" pitchFamily="34" charset="0"/>
              </a:rPr>
              <a:t>Increased video framerate, up to 30 fps</a:t>
            </a:r>
          </a:p>
          <a:p>
            <a:pPr defTabSz="932472" fontAlgn="base">
              <a:spcBef>
                <a:spcPts val="800"/>
              </a:spcBef>
            </a:pPr>
            <a:r>
              <a:rPr lang="en-US" sz="2000" dirty="0">
                <a:cs typeface="Segoe UI" pitchFamily="34" charset="0"/>
              </a:rPr>
              <a:t>Redirect multiple cameras</a:t>
            </a:r>
          </a:p>
        </p:txBody>
      </p:sp>
      <p:cxnSp>
        <p:nvCxnSpPr>
          <p:cNvPr id="11" name="Straight Connector 10">
            <a:extLst>
              <a:ext uri="{FF2B5EF4-FFF2-40B4-BE49-F238E27FC236}">
                <a16:creationId xmlns:a16="http://schemas.microsoft.com/office/drawing/2014/main" id="{88A3053D-CEE2-4441-8E1B-5EA644037041}"/>
              </a:ext>
            </a:extLst>
          </p:cNvPr>
          <p:cNvCxnSpPr/>
          <p:nvPr/>
        </p:nvCxnSpPr>
        <p:spPr>
          <a:xfrm>
            <a:off x="552767" y="3862436"/>
            <a:ext cx="5408613" cy="0"/>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4F23FF-48A9-44A2-84CA-FE465D3F16E3}"/>
              </a:ext>
            </a:extLst>
          </p:cNvPr>
          <p:cNvSpPr/>
          <p:nvPr/>
        </p:nvSpPr>
        <p:spPr>
          <a:xfrm>
            <a:off x="434975" y="4044123"/>
            <a:ext cx="5645785" cy="946977"/>
          </a:xfrm>
          <a:prstGeom prst="rect">
            <a:avLst/>
          </a:prstGeom>
        </p:spPr>
        <p:txBody>
          <a:bodyPr wrap="square" lIns="0" rIns="0" anchor="t">
            <a:noAutofit/>
          </a:bodyPr>
          <a:lstStyle/>
          <a:p>
            <a:pPr defTabSz="932472" fontAlgn="base">
              <a:lnSpc>
                <a:spcPct val="90000"/>
              </a:lnSpc>
              <a:spcBef>
                <a:spcPts val="800"/>
              </a:spcBef>
            </a:pPr>
            <a:r>
              <a:rPr lang="en-US" sz="2400" dirty="0">
                <a:solidFill>
                  <a:schemeClr val="accent1"/>
                </a:solidFill>
                <a:cs typeface="Segoe UI" pitchFamily="34" charset="0"/>
              </a:rPr>
              <a:t>Improved printing messages</a:t>
            </a:r>
          </a:p>
          <a:p>
            <a:pPr defTabSz="932472" fontAlgn="base">
              <a:spcBef>
                <a:spcPts val="600"/>
              </a:spcBef>
            </a:pPr>
            <a:r>
              <a:rPr lang="en-US" sz="2000" dirty="0">
                <a:cs typeface="Segoe UI" pitchFamily="34" charset="0"/>
              </a:rPr>
              <a:t>Built-in Windows client first to adopt</a:t>
            </a:r>
          </a:p>
        </p:txBody>
      </p:sp>
      <p:pic>
        <p:nvPicPr>
          <p:cNvPr id="4" name="Picture 3" descr="A screen shot of an open computer&#10;&#10;Description automatically generated">
            <a:extLst>
              <a:ext uri="{FF2B5EF4-FFF2-40B4-BE49-F238E27FC236}">
                <a16:creationId xmlns:a16="http://schemas.microsoft.com/office/drawing/2014/main" id="{ABC8CFB9-5AFF-4FAD-847F-F4685C18F92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875361" y="782595"/>
            <a:ext cx="5386171" cy="5428343"/>
          </a:xfrm>
          <a:prstGeom prst="rect">
            <a:avLst/>
          </a:prstGeom>
        </p:spPr>
      </p:pic>
    </p:spTree>
    <p:extLst>
      <p:ext uri="{BB962C8B-B14F-4D97-AF65-F5344CB8AC3E}">
        <p14:creationId xmlns:p14="http://schemas.microsoft.com/office/powerpoint/2010/main" val="8751488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6C67E26-F514-473F-96A8-E68F33162592}"/>
              </a:ext>
            </a:extLst>
          </p:cNvPr>
          <p:cNvGraphicFramePr>
            <a:graphicFrameLocks noChangeAspect="1"/>
          </p:cNvGraphicFramePr>
          <p:nvPr>
            <p:custDataLst>
              <p:tags r:id="rId2"/>
            </p:custDataLst>
            <p:extLst>
              <p:ext uri="{D42A27DB-BD31-4B8C-83A1-F6EECF244321}">
                <p14:modId xmlns:p14="http://schemas.microsoft.com/office/powerpoint/2010/main" val="2429741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96C67E26-F514-473F-96A8-E68F3316259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4AA9A22-CC37-46DA-9F5B-0A1955EE6265}"/>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399" dirty="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3" name="Title 2"/>
          <p:cNvSpPr>
            <a:spLocks noGrp="1"/>
          </p:cNvSpPr>
          <p:nvPr>
            <p:ph type="title"/>
          </p:nvPr>
        </p:nvSpPr>
        <p:spPr/>
        <p:txBody>
          <a:bodyPr anchor="b"/>
          <a:lstStyle/>
          <a:p>
            <a:r>
              <a:rPr lang="en-US" dirty="0"/>
              <a:t>Demo</a:t>
            </a:r>
            <a:br>
              <a:rPr lang="en-US" dirty="0"/>
            </a:br>
            <a:r>
              <a:rPr lang="en-US" dirty="0"/>
              <a:t>Windows Virtual Desktop Multi-session </a:t>
            </a:r>
          </a:p>
        </p:txBody>
      </p:sp>
    </p:spTree>
    <p:extLst>
      <p:ext uri="{BB962C8B-B14F-4D97-AF65-F5344CB8AC3E}">
        <p14:creationId xmlns:p14="http://schemas.microsoft.com/office/powerpoint/2010/main" val="15694223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C0B338-B28A-4BD8-B532-AB1E9F2F2152}"/>
              </a:ext>
            </a:extLst>
          </p:cNvPr>
          <p:cNvSpPr>
            <a:spLocks noGrp="1"/>
          </p:cNvSpPr>
          <p:nvPr>
            <p:ph type="title"/>
          </p:nvPr>
        </p:nvSpPr>
        <p:spPr>
          <a:xfrm>
            <a:off x="374016" y="2745898"/>
            <a:ext cx="7627938" cy="1502727"/>
          </a:xfrm>
        </p:spPr>
        <p:txBody>
          <a:bodyPr/>
          <a:lstStyle/>
          <a:p>
            <a:r>
              <a:rPr lang="en-US" sz="8800" dirty="0">
                <a:latin typeface="+mn-lt"/>
              </a:rPr>
              <a:t>Thank you</a:t>
            </a:r>
          </a:p>
        </p:txBody>
      </p:sp>
    </p:spTree>
    <p:extLst>
      <p:ext uri="{BB962C8B-B14F-4D97-AF65-F5344CB8AC3E}">
        <p14:creationId xmlns:p14="http://schemas.microsoft.com/office/powerpoint/2010/main" val="4002650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24979"/>
            <a:ext cx="11887878" cy="917575"/>
          </a:xfrm>
        </p:spPr>
        <p:txBody>
          <a:bodyPr/>
          <a:lstStyle/>
          <a:p>
            <a:r>
              <a:rPr lang="en-US" dirty="0">
                <a:solidFill>
                  <a:schemeClr val="tx2"/>
                </a:solidFill>
              </a:rPr>
              <a:t>Upcoming Events</a:t>
            </a:r>
          </a:p>
        </p:txBody>
      </p:sp>
      <p:sp>
        <p:nvSpPr>
          <p:cNvPr id="3" name="Text Placeholder 2"/>
          <p:cNvSpPr>
            <a:spLocks noGrp="1"/>
          </p:cNvSpPr>
          <p:nvPr>
            <p:ph type="body" sz="quarter" idx="10"/>
          </p:nvPr>
        </p:nvSpPr>
        <p:spPr>
          <a:xfrm>
            <a:off x="275481" y="1100895"/>
            <a:ext cx="12285083" cy="6667974"/>
          </a:xfrm>
        </p:spPr>
        <p:txBody>
          <a:bodyPr vert="horz" wrap="square" lIns="149196" tIns="93247" rIns="149196" bIns="93247" rtlCol="0" anchor="t">
            <a:spAutoFit/>
          </a:bodyPr>
          <a:lstStyle/>
          <a:p>
            <a:r>
              <a:rPr lang="en-US" sz="3672" dirty="0"/>
              <a:t>User Groups</a:t>
            </a:r>
          </a:p>
          <a:p>
            <a:pPr marL="571105" lvl="1" indent="-571105">
              <a:buFont typeface="Arial" panose="020B0604020202020204" pitchFamily="34" charset="0"/>
              <a:buChar char="•"/>
            </a:pPr>
            <a:r>
              <a:rPr lang="en-US" sz="3672" dirty="0">
                <a:gradFill>
                  <a:gsLst>
                    <a:gs pos="1250">
                      <a:schemeClr val="tx1"/>
                    </a:gs>
                    <a:gs pos="99000">
                      <a:schemeClr val="tx1"/>
                    </a:gs>
                  </a:gsLst>
                  <a:lin ang="5400000" scaled="0"/>
                </a:gradFill>
                <a:latin typeface="+mj-lt"/>
              </a:rPr>
              <a:t>Buffalo User Group: </a:t>
            </a:r>
            <a:r>
              <a:rPr lang="en-US" sz="3264" dirty="0">
                <a:solidFill>
                  <a:schemeClr val="accent1"/>
                </a:solidFill>
                <a:latin typeface="+mj-lt"/>
                <a:cs typeface="Segoe UI Light"/>
                <a:hlinkClick r:id="rId3"/>
              </a:rPr>
              <a:t>https://aka.ms/BuffaloAzure</a:t>
            </a:r>
            <a:r>
              <a:rPr lang="en-US" sz="3264" dirty="0">
                <a:solidFill>
                  <a:schemeClr val="accent1"/>
                </a:solidFill>
                <a:latin typeface="+mj-lt"/>
                <a:cs typeface="Segoe UI Light"/>
              </a:rPr>
              <a:t> </a:t>
            </a:r>
          </a:p>
          <a:p>
            <a:pPr marL="571105" lvl="1" indent="-571105">
              <a:buFont typeface="Arial" panose="020B0604020202020204" pitchFamily="34" charset="0"/>
              <a:buChar char="•"/>
            </a:pPr>
            <a:r>
              <a:rPr lang="en-US" sz="3672" dirty="0">
                <a:gradFill>
                  <a:gsLst>
                    <a:gs pos="1250">
                      <a:schemeClr val="tx1"/>
                    </a:gs>
                    <a:gs pos="99000">
                      <a:schemeClr val="tx1"/>
                    </a:gs>
                  </a:gsLst>
                  <a:lin ang="5400000" scaled="0"/>
                </a:gradFill>
                <a:latin typeface="+mj-lt"/>
              </a:rPr>
              <a:t>Rochester User Group: </a:t>
            </a:r>
            <a:r>
              <a:rPr lang="en-US" sz="3264" dirty="0">
                <a:solidFill>
                  <a:schemeClr val="accent1"/>
                </a:solidFill>
                <a:latin typeface="+mj-lt"/>
                <a:cs typeface="Segoe UI Light"/>
                <a:hlinkClick r:id="rId4"/>
              </a:rPr>
              <a:t>https://aka.ms/RocAzure</a:t>
            </a:r>
            <a:r>
              <a:rPr lang="en-US" sz="3264" dirty="0">
                <a:solidFill>
                  <a:schemeClr val="accent1"/>
                </a:solidFill>
                <a:latin typeface="+mj-lt"/>
                <a:cs typeface="Segoe UI Light"/>
              </a:rPr>
              <a:t> </a:t>
            </a:r>
            <a:br>
              <a:rPr lang="en-US" sz="3264" dirty="0">
                <a:solidFill>
                  <a:schemeClr val="accent1"/>
                </a:solidFill>
                <a:latin typeface="+mj-lt"/>
                <a:cs typeface="Segoe UI Light"/>
              </a:rPr>
            </a:br>
            <a:endParaRPr lang="en-US" sz="1600" dirty="0">
              <a:solidFill>
                <a:schemeClr val="accent1"/>
              </a:solidFill>
              <a:latin typeface="+mj-lt"/>
              <a:cs typeface="Segoe UI Light"/>
            </a:endParaRPr>
          </a:p>
          <a:p>
            <a:pPr marL="571105" lvl="1" indent="-571105">
              <a:buFont typeface="Arial" panose="020B0604020202020204" pitchFamily="34" charset="0"/>
              <a:buChar char="•"/>
            </a:pPr>
            <a:r>
              <a:rPr lang="en-US" sz="3672" dirty="0">
                <a:gradFill>
                  <a:gsLst>
                    <a:gs pos="1250">
                      <a:schemeClr val="tx1"/>
                    </a:gs>
                    <a:gs pos="99000">
                      <a:schemeClr val="tx1"/>
                    </a:gs>
                  </a:gsLst>
                  <a:lin ang="5400000" scaled="0"/>
                </a:gradFill>
                <a:latin typeface="+mj-lt"/>
              </a:rPr>
              <a:t>Customer Case Study - Paychex: analytics (May TBD)</a:t>
            </a:r>
          </a:p>
          <a:p>
            <a:pPr marL="571105" lvl="1" indent="-571105">
              <a:buFont typeface="Arial" panose="020B0604020202020204" pitchFamily="34" charset="0"/>
              <a:buChar char="•"/>
            </a:pPr>
            <a:r>
              <a:rPr lang="en-US" sz="3672" dirty="0">
                <a:gradFill>
                  <a:gsLst>
                    <a:gs pos="1250">
                      <a:schemeClr val="tx1"/>
                    </a:gs>
                    <a:gs pos="99000">
                      <a:schemeClr val="tx1"/>
                    </a:gs>
                  </a:gsLst>
                  <a:lin ang="5400000" scaled="0"/>
                </a:gradFill>
                <a:latin typeface="+mj-lt"/>
              </a:rPr>
              <a:t>Volunteers for June?</a:t>
            </a:r>
          </a:p>
          <a:p>
            <a:pPr marL="571105" lvl="1" indent="-571105">
              <a:buFont typeface="Arial" panose="020B0604020202020204" pitchFamily="34" charset="0"/>
              <a:buChar char="•"/>
            </a:pPr>
            <a:endParaRPr lang="en-US" dirty="0">
              <a:cs typeface="Segoe UI Light"/>
            </a:endParaRPr>
          </a:p>
          <a:p>
            <a:r>
              <a:rPr lang="en-US" sz="3672" dirty="0"/>
              <a:t>Other notable events</a:t>
            </a:r>
            <a:endParaRPr lang="en-US" sz="3264" dirty="0">
              <a:cs typeface="Segoe UI Light"/>
            </a:endParaRPr>
          </a:p>
          <a:p>
            <a:pPr marL="571105" lvl="1" indent="-571105">
              <a:buFont typeface="Arial" panose="020B0604020202020204" pitchFamily="34" charset="0"/>
              <a:buChar char="•"/>
            </a:pPr>
            <a:r>
              <a:rPr lang="en-US" sz="3264" dirty="0">
                <a:latin typeface="+mj-lt"/>
                <a:cs typeface="Segoe UI Light"/>
              </a:rPr>
              <a:t>Microsoft Build (online event) - May 19-21 </a:t>
            </a:r>
            <a:r>
              <a:rPr lang="en-US" sz="3264" dirty="0">
                <a:latin typeface="+mj-lt"/>
                <a:cs typeface="Segoe UI Light"/>
                <a:hlinkClick r:id="rId5"/>
              </a:rPr>
              <a:t>https://aka.ms/build</a:t>
            </a:r>
            <a:endParaRPr lang="en-US" sz="3264" dirty="0">
              <a:latin typeface="+mj-lt"/>
              <a:cs typeface="Segoe UI Light"/>
            </a:endParaRPr>
          </a:p>
          <a:p>
            <a:pPr marL="571105" lvl="1" indent="-571105">
              <a:buFont typeface="Arial" panose="020B0604020202020204" pitchFamily="34" charset="0"/>
              <a:buChar char="•"/>
            </a:pPr>
            <a:r>
              <a:rPr lang="en-US" sz="3264" dirty="0">
                <a:latin typeface="+mj-lt"/>
                <a:cs typeface="Segoe UI Light"/>
              </a:rPr>
              <a:t>Microsoft Ignite (online event) - September </a:t>
            </a:r>
            <a:r>
              <a:rPr lang="en-US" sz="3264" dirty="0">
                <a:latin typeface="+mj-lt"/>
                <a:cs typeface="Segoe UI Light"/>
                <a:hlinkClick r:id="rId6"/>
              </a:rPr>
              <a:t>https://aka.ms/ignite</a:t>
            </a:r>
            <a:r>
              <a:rPr lang="en-US" sz="3264" dirty="0">
                <a:latin typeface="+mj-lt"/>
                <a:cs typeface="Segoe UI Light"/>
              </a:rPr>
              <a:t>  </a:t>
            </a:r>
          </a:p>
          <a:p>
            <a:pPr marL="571105" lvl="1" indent="-571105">
              <a:buFont typeface="Arial" panose="020B0604020202020204" pitchFamily="34" charset="0"/>
              <a:buChar char="•"/>
            </a:pPr>
            <a:r>
              <a:rPr lang="en-US" sz="3264" dirty="0">
                <a:latin typeface="+mj-lt"/>
                <a:cs typeface="Segoe UI Light"/>
              </a:rPr>
              <a:t>Other events: </a:t>
            </a:r>
            <a:r>
              <a:rPr lang="en-US" sz="3264" dirty="0">
                <a:solidFill>
                  <a:schemeClr val="accent1"/>
                </a:solidFill>
                <a:latin typeface="+mj-lt"/>
                <a:cs typeface="Segoe UI Light"/>
                <a:hlinkClick r:id="rId7">
                  <a:extLst>
                    <a:ext uri="{A12FA001-AC4F-418D-AE19-62706E023703}">
                      <ahyp:hlinkClr xmlns:ahyp="http://schemas.microsoft.com/office/drawing/2018/hyperlinkcolor" val="tx"/>
                    </a:ext>
                  </a:extLst>
                </a:hlinkClick>
              </a:rPr>
              <a:t>https://events.microsoft.com/</a:t>
            </a:r>
            <a:endParaRPr lang="en-US" sz="3264" dirty="0">
              <a:solidFill>
                <a:schemeClr val="accent1"/>
              </a:solidFill>
              <a:latin typeface="+mj-lt"/>
              <a:cs typeface="Segoe UI Light"/>
            </a:endParaRPr>
          </a:p>
          <a:p>
            <a:pPr marL="571105" lvl="1" indent="-571105">
              <a:buFont typeface="Arial" panose="020B0604020202020204" pitchFamily="34" charset="0"/>
              <a:buChar char="•"/>
            </a:pPr>
            <a:endParaRPr lang="en-US" sz="2448" dirty="0">
              <a:latin typeface="+mj-lt"/>
              <a:cs typeface="Segoe UI Light"/>
            </a:endParaRPr>
          </a:p>
        </p:txBody>
      </p:sp>
      <p:sp>
        <p:nvSpPr>
          <p:cNvPr id="4" name="Slide Number Placeholder 3"/>
          <p:cNvSpPr>
            <a:spLocks noGrp="1"/>
          </p:cNvSpPr>
          <p:nvPr>
            <p:ph type="sldNum" sz="quarter" idx="4"/>
          </p:nvPr>
        </p:nvSpPr>
        <p:spPr/>
        <p:txBody>
          <a:bodyPr/>
          <a:lstStyle/>
          <a:p>
            <a:pPr defTabSz="932239">
              <a:defRPr/>
            </a:pPr>
            <a:fld id="{181750B2-C378-4896-80E6-341FDC8E0FED}" type="slidenum">
              <a:rPr lang="en-IN">
                <a:solidFill>
                  <a:srgbClr val="505050"/>
                </a:solidFill>
                <a:latin typeface="Segoe UI"/>
              </a:rPr>
              <a:pPr defTabSz="932239">
                <a:defRPr/>
              </a:pPr>
              <a:t>4</a:t>
            </a:fld>
            <a:endParaRPr lang="en-IN">
              <a:solidFill>
                <a:srgbClr val="505050"/>
              </a:solidFill>
              <a:latin typeface="Segoe UI"/>
            </a:endParaRPr>
          </a:p>
        </p:txBody>
      </p:sp>
    </p:spTree>
    <p:extLst>
      <p:ext uri="{BB962C8B-B14F-4D97-AF65-F5344CB8AC3E}">
        <p14:creationId xmlns:p14="http://schemas.microsoft.com/office/powerpoint/2010/main" val="28131935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C5958-4DD7-4D67-98C1-D4047642A915}"/>
              </a:ext>
            </a:extLst>
          </p:cNvPr>
          <p:cNvSpPr>
            <a:spLocks noGrp="1"/>
          </p:cNvSpPr>
          <p:nvPr>
            <p:ph type="title"/>
          </p:nvPr>
        </p:nvSpPr>
        <p:spPr/>
        <p:txBody>
          <a:bodyPr/>
          <a:lstStyle/>
          <a:p>
            <a:r>
              <a:rPr lang="en-US" dirty="0"/>
              <a:t>What’s new -- </a:t>
            </a:r>
            <a:r>
              <a:rPr lang="en-US" dirty="0">
                <a:hlinkClick r:id="rId2"/>
              </a:rPr>
              <a:t>https://azurecharts.com/</a:t>
            </a:r>
            <a:endParaRPr lang="en-US" dirty="0"/>
          </a:p>
        </p:txBody>
      </p:sp>
      <p:sp>
        <p:nvSpPr>
          <p:cNvPr id="4" name="Slide Number Placeholder 3">
            <a:extLst>
              <a:ext uri="{FF2B5EF4-FFF2-40B4-BE49-F238E27FC236}">
                <a16:creationId xmlns:a16="http://schemas.microsoft.com/office/drawing/2014/main" id="{74916B0A-DD17-48D8-8EAF-A8046B8484AB}"/>
              </a:ext>
            </a:extLst>
          </p:cNvPr>
          <p:cNvSpPr>
            <a:spLocks noGrp="1"/>
          </p:cNvSpPr>
          <p:nvPr>
            <p:ph type="sldNum" sz="quarter" idx="4"/>
          </p:nvPr>
        </p:nvSpPr>
        <p:spPr/>
        <p:txBody>
          <a:bodyPr/>
          <a:lstStyle/>
          <a:p>
            <a:fld id="{181750B2-C378-4896-80E6-341FDC8E0FED}" type="slidenum">
              <a:rPr lang="en-IN" smtClean="0">
                <a:solidFill>
                  <a:srgbClr val="505050"/>
                </a:solidFill>
              </a:rPr>
              <a:pPr/>
              <a:t>5</a:t>
            </a:fld>
            <a:endParaRPr lang="en-IN">
              <a:solidFill>
                <a:srgbClr val="505050"/>
              </a:solidFill>
            </a:endParaRPr>
          </a:p>
        </p:txBody>
      </p:sp>
      <p:pic>
        <p:nvPicPr>
          <p:cNvPr id="6" name="Picture 5">
            <a:extLst>
              <a:ext uri="{FF2B5EF4-FFF2-40B4-BE49-F238E27FC236}">
                <a16:creationId xmlns:a16="http://schemas.microsoft.com/office/drawing/2014/main" id="{9171DD30-C2AE-4405-96D1-46D8019F6DEC}"/>
              </a:ext>
            </a:extLst>
          </p:cNvPr>
          <p:cNvPicPr>
            <a:picLocks noChangeAspect="1"/>
          </p:cNvPicPr>
          <p:nvPr/>
        </p:nvPicPr>
        <p:blipFill>
          <a:blip r:embed="rId3"/>
          <a:stretch>
            <a:fillRect/>
          </a:stretch>
        </p:blipFill>
        <p:spPr>
          <a:xfrm>
            <a:off x="711882" y="1116918"/>
            <a:ext cx="11187592" cy="5796990"/>
          </a:xfrm>
          <a:prstGeom prst="rect">
            <a:avLst/>
          </a:prstGeom>
        </p:spPr>
      </p:pic>
    </p:spTree>
    <p:extLst>
      <p:ext uri="{BB962C8B-B14F-4D97-AF65-F5344CB8AC3E}">
        <p14:creationId xmlns:p14="http://schemas.microsoft.com/office/powerpoint/2010/main" val="30404661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Azure Training, Labs and Certifications</a:t>
            </a:r>
          </a:p>
        </p:txBody>
      </p:sp>
      <p:sp>
        <p:nvSpPr>
          <p:cNvPr id="3" name="Text Placeholder 2"/>
          <p:cNvSpPr>
            <a:spLocks noGrp="1"/>
          </p:cNvSpPr>
          <p:nvPr>
            <p:ph type="body" sz="quarter" idx="10"/>
          </p:nvPr>
        </p:nvSpPr>
        <p:spPr>
          <a:xfrm>
            <a:off x="1638947" y="2559001"/>
            <a:ext cx="9158580" cy="1138829"/>
          </a:xfrm>
        </p:spPr>
        <p:txBody>
          <a:bodyPr vert="horz" wrap="square" lIns="149175" tIns="93234" rIns="149175" bIns="93234" rtlCol="0" anchor="t">
            <a:spAutoFit/>
          </a:bodyPr>
          <a:lstStyle/>
          <a:p>
            <a:pPr lvl="1"/>
            <a:r>
              <a:rPr lang="en-US" sz="6729" dirty="0">
                <a:latin typeface="+mj-lt"/>
              </a:rPr>
              <a:t>	microsoft.com/</a:t>
            </a:r>
            <a:r>
              <a:rPr lang="en-US" sz="6729" b="1" dirty="0">
                <a:solidFill>
                  <a:schemeClr val="tx2"/>
                </a:solidFill>
              </a:rPr>
              <a:t>learn</a:t>
            </a:r>
            <a:r>
              <a:rPr lang="en-US" sz="3672" dirty="0"/>
              <a:t>	</a:t>
            </a:r>
          </a:p>
        </p:txBody>
      </p:sp>
      <p:sp>
        <p:nvSpPr>
          <p:cNvPr id="4" name="Slide Number Placeholder 3"/>
          <p:cNvSpPr>
            <a:spLocks noGrp="1"/>
          </p:cNvSpPr>
          <p:nvPr>
            <p:ph type="sldNum" sz="quarter" idx="4"/>
          </p:nvPr>
        </p:nvSpPr>
        <p:spPr/>
        <p:txBody>
          <a:bodyPr/>
          <a:lstStyle/>
          <a:p>
            <a:pPr defTabSz="932239">
              <a:defRPr/>
            </a:pPr>
            <a:fld id="{181750B2-C378-4896-80E6-341FDC8E0FED}" type="slidenum">
              <a:rPr lang="en-IN">
                <a:solidFill>
                  <a:srgbClr val="505050"/>
                </a:solidFill>
                <a:latin typeface="Segoe UI"/>
              </a:rPr>
              <a:pPr defTabSz="932239">
                <a:defRPr/>
              </a:pPr>
              <a:t>6</a:t>
            </a:fld>
            <a:endParaRPr lang="en-IN">
              <a:solidFill>
                <a:srgbClr val="505050"/>
              </a:solidFill>
              <a:latin typeface="Segoe UI"/>
            </a:endParaRPr>
          </a:p>
        </p:txBody>
      </p:sp>
      <p:sp>
        <p:nvSpPr>
          <p:cNvPr id="5" name="TextBox 4">
            <a:extLst>
              <a:ext uri="{FF2B5EF4-FFF2-40B4-BE49-F238E27FC236}">
                <a16:creationId xmlns:a16="http://schemas.microsoft.com/office/drawing/2014/main" id="{F2565D22-CADB-4559-A515-2C27607696A9}"/>
              </a:ext>
            </a:extLst>
          </p:cNvPr>
          <p:cNvSpPr txBox="1"/>
          <p:nvPr/>
        </p:nvSpPr>
        <p:spPr>
          <a:xfrm>
            <a:off x="1741004" y="5043781"/>
            <a:ext cx="8954466" cy="1071417"/>
          </a:xfrm>
          <a:prstGeom prst="rect">
            <a:avLst/>
          </a:prstGeom>
          <a:noFill/>
        </p:spPr>
        <p:txBody>
          <a:bodyPr wrap="square" lIns="186494" tIns="149196" rIns="186494" bIns="149196" rtlCol="0">
            <a:spAutoFit/>
          </a:bodyPr>
          <a:lstStyle/>
          <a:p>
            <a:pPr defTabSz="951121">
              <a:lnSpc>
                <a:spcPct val="90000"/>
              </a:lnSpc>
              <a:spcAft>
                <a:spcPts val="612"/>
              </a:spcAft>
            </a:pPr>
            <a:r>
              <a:rPr lang="en-US" sz="2448" dirty="0">
                <a:gradFill>
                  <a:gsLst>
                    <a:gs pos="2917">
                      <a:srgbClr val="505050"/>
                    </a:gs>
                    <a:gs pos="30000">
                      <a:srgbClr val="505050"/>
                    </a:gs>
                  </a:gsLst>
                  <a:lin ang="5400000" scaled="0"/>
                </a:gradFill>
                <a:latin typeface="Segoe UI"/>
              </a:rPr>
              <a:t>microsoftcloudworkshop.com – HANDS ON WORKSHOPS</a:t>
            </a:r>
          </a:p>
          <a:p>
            <a:pPr defTabSz="951121">
              <a:lnSpc>
                <a:spcPct val="90000"/>
              </a:lnSpc>
              <a:spcAft>
                <a:spcPts val="612"/>
              </a:spcAft>
            </a:pPr>
            <a:r>
              <a:rPr lang="en-US" sz="2448" dirty="0">
                <a:gradFill>
                  <a:gsLst>
                    <a:gs pos="2917">
                      <a:srgbClr val="505050"/>
                    </a:gs>
                    <a:gs pos="30000">
                      <a:srgbClr val="505050"/>
                    </a:gs>
                  </a:gsLst>
                  <a:lin ang="5400000" scaled="0"/>
                </a:gradFill>
                <a:latin typeface="Segoe UI"/>
              </a:rPr>
              <a:t>microsoft.com/learning/course-list.aspx – INSTRUCTOR LED</a:t>
            </a:r>
          </a:p>
        </p:txBody>
      </p:sp>
    </p:spTree>
    <p:extLst>
      <p:ext uri="{BB962C8B-B14F-4D97-AF65-F5344CB8AC3E}">
        <p14:creationId xmlns:p14="http://schemas.microsoft.com/office/powerpoint/2010/main" val="12279268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B29C6-CA22-4732-BCCB-313E3A466F91}"/>
              </a:ext>
            </a:extLst>
          </p:cNvPr>
          <p:cNvSpPr>
            <a:spLocks noGrp="1"/>
          </p:cNvSpPr>
          <p:nvPr>
            <p:ph type="title"/>
          </p:nvPr>
        </p:nvSpPr>
        <p:spPr/>
        <p:txBody>
          <a:bodyPr/>
          <a:lstStyle/>
          <a:p>
            <a:r>
              <a:rPr lang="en-US" dirty="0"/>
              <a:t>Keynote:</a:t>
            </a:r>
            <a:br>
              <a:rPr lang="en-US" dirty="0"/>
            </a:br>
            <a:br>
              <a:rPr lang="en-US" dirty="0"/>
            </a:br>
            <a:r>
              <a:rPr lang="en-US" dirty="0"/>
              <a:t>Windows Virtual Desktop</a:t>
            </a:r>
          </a:p>
        </p:txBody>
      </p:sp>
    </p:spTree>
    <p:extLst>
      <p:ext uri="{BB962C8B-B14F-4D97-AF65-F5344CB8AC3E}">
        <p14:creationId xmlns:p14="http://schemas.microsoft.com/office/powerpoint/2010/main" val="3859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9A2070-5A75-4EE3-AB9A-A6387EC0429E}"/>
              </a:ext>
            </a:extLst>
          </p:cNvPr>
          <p:cNvSpPr>
            <a:spLocks noGrp="1"/>
          </p:cNvSpPr>
          <p:nvPr>
            <p:ph type="body" sz="quarter" idx="10"/>
          </p:nvPr>
        </p:nvSpPr>
        <p:spPr>
          <a:xfrm>
            <a:off x="434975" y="1467076"/>
            <a:ext cx="11567160" cy="4490845"/>
          </a:xfrm>
        </p:spPr>
        <p:txBody>
          <a:bodyPr/>
          <a:lstStyle/>
          <a:p>
            <a:r>
              <a:rPr lang="en-US" b="0" i="0" dirty="0">
                <a:solidFill>
                  <a:srgbClr val="171717"/>
                </a:solidFill>
                <a:effectLst/>
                <a:latin typeface="Segoe UI" panose="020B0502040204020203" pitchFamily="34" charset="0"/>
              </a:rPr>
              <a:t>“A desktop and app virtualization service that runs in Azure.”</a:t>
            </a:r>
          </a:p>
          <a:p>
            <a:endParaRPr lang="en-US" dirty="0">
              <a:solidFill>
                <a:srgbClr val="171717"/>
              </a:solidFill>
              <a:latin typeface="Segoe UI" panose="020B0502040204020203" pitchFamily="34" charset="0"/>
            </a:endParaRPr>
          </a:p>
          <a:p>
            <a:endParaRPr lang="en-US" dirty="0">
              <a:solidFill>
                <a:srgbClr val="171717"/>
              </a:solidFill>
              <a:latin typeface="Segoe UI" panose="020B0502040204020203" pitchFamily="34" charset="0"/>
            </a:endParaRPr>
          </a:p>
          <a:p>
            <a:r>
              <a:rPr lang="en-US" sz="3199" spc="-150" dirty="0">
                <a:ln w="3175">
                  <a:noFill/>
                </a:ln>
                <a:latin typeface="+mj-lt"/>
                <a:cs typeface="Segoe UI" pitchFamily="34" charset="0"/>
              </a:rPr>
              <a:t>But… what does that really mean?</a:t>
            </a:r>
          </a:p>
          <a:p>
            <a:endParaRPr lang="en-US" dirty="0">
              <a:solidFill>
                <a:srgbClr val="171717"/>
              </a:solidFill>
              <a:latin typeface="Segoe UI" panose="020B0502040204020203" pitchFamily="34" charset="0"/>
            </a:endParaRPr>
          </a:p>
          <a:p>
            <a:r>
              <a:rPr lang="en-US" dirty="0">
                <a:solidFill>
                  <a:srgbClr val="171717"/>
                </a:solidFill>
                <a:latin typeface="Segoe UI" panose="020B0502040204020203" pitchFamily="34" charset="0"/>
              </a:rPr>
              <a:t>Getting access to a company managed and updated Windows machine from the internet.</a:t>
            </a:r>
          </a:p>
          <a:p>
            <a:endParaRPr lang="en-US" dirty="0">
              <a:solidFill>
                <a:srgbClr val="171717"/>
              </a:solidFill>
              <a:latin typeface="Segoe UI" panose="020B0502040204020203" pitchFamily="34" charset="0"/>
            </a:endParaRPr>
          </a:p>
          <a:p>
            <a:endParaRPr lang="en-US" b="1" dirty="0">
              <a:solidFill>
                <a:srgbClr val="171717"/>
              </a:solidFill>
              <a:latin typeface="Segoe UI" panose="020B0502040204020203" pitchFamily="34" charset="0"/>
            </a:endParaRPr>
          </a:p>
        </p:txBody>
      </p:sp>
      <p:sp>
        <p:nvSpPr>
          <p:cNvPr id="3" name="Title 2">
            <a:extLst>
              <a:ext uri="{FF2B5EF4-FFF2-40B4-BE49-F238E27FC236}">
                <a16:creationId xmlns:a16="http://schemas.microsoft.com/office/drawing/2014/main" id="{3DB617D2-42C0-4AA7-B018-4250B07D5D26}"/>
              </a:ext>
            </a:extLst>
          </p:cNvPr>
          <p:cNvSpPr>
            <a:spLocks noGrp="1"/>
          </p:cNvSpPr>
          <p:nvPr>
            <p:ph type="title"/>
          </p:nvPr>
        </p:nvSpPr>
        <p:spPr/>
        <p:txBody>
          <a:bodyPr/>
          <a:lstStyle/>
          <a:p>
            <a:r>
              <a:rPr lang="en-US" dirty="0"/>
              <a:t>What is Windows Virtual Desktop?</a:t>
            </a:r>
          </a:p>
        </p:txBody>
      </p:sp>
    </p:spTree>
    <p:extLst>
      <p:ext uri="{BB962C8B-B14F-4D97-AF65-F5344CB8AC3E}">
        <p14:creationId xmlns:p14="http://schemas.microsoft.com/office/powerpoint/2010/main" val="41157535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F63135AD-49CC-4B6D-BC84-82F59355AF28}"/>
              </a:ext>
            </a:extLst>
          </p:cNvPr>
          <p:cNvSpPr/>
          <p:nvPr/>
        </p:nvSpPr>
        <p:spPr bwMode="auto">
          <a:xfrm>
            <a:off x="3654964" y="1347745"/>
            <a:ext cx="3916934" cy="3759024"/>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47" rIns="93260" bIns="47558" numCol="1" spcCol="0" rtlCol="0" fromWordArt="0" anchor="t" anchorCtr="0" forceAA="0" compatLnSpc="1">
            <a:prstTxWarp prst="textNoShape">
              <a:avLst/>
            </a:prstTxWarp>
            <a:noAutofit/>
          </a:bodyPr>
          <a:lstStyle/>
          <a:p>
            <a:pPr algn="ctr" defTabSz="878054">
              <a:defRPr/>
            </a:pPr>
            <a:r>
              <a:rPr lang="en-US" sz="1873">
                <a:solidFill>
                  <a:schemeClr val="tx1"/>
                </a:solidFill>
                <a:latin typeface="+mj-lt"/>
                <a:cs typeface="Segoe UI Light"/>
              </a:rPr>
              <a:t>Windows Virtual Desktop</a:t>
            </a:r>
            <a:endParaRPr lang="en-US" sz="1632" i="1">
              <a:solidFill>
                <a:schemeClr val="tx1"/>
              </a:solidFill>
              <a:cs typeface="Segoe UI" panose="020B0502040204020203" pitchFamily="34" charset="0"/>
            </a:endParaRPr>
          </a:p>
        </p:txBody>
      </p:sp>
      <p:graphicFrame>
        <p:nvGraphicFramePr>
          <p:cNvPr id="97" name="Object 96" hidden="1">
            <a:extLst>
              <a:ext uri="{FF2B5EF4-FFF2-40B4-BE49-F238E27FC236}">
                <a16:creationId xmlns:a16="http://schemas.microsoft.com/office/drawing/2014/main" id="{D8232803-983C-4424-BB57-B185CD6B4129}"/>
              </a:ext>
            </a:extLst>
          </p:cNvPr>
          <p:cNvGraphicFramePr>
            <a:graphicFrameLocks noChangeAspect="1"/>
          </p:cNvGraphicFramePr>
          <p:nvPr>
            <p:custDataLst>
              <p:tags r:id="rId2"/>
            </p:custDataLst>
          </p:nvPr>
        </p:nvGraphicFramePr>
        <p:xfrm>
          <a:off x="3382" y="2115"/>
          <a:ext cx="1620" cy="1620"/>
        </p:xfrm>
        <a:graphic>
          <a:graphicData uri="http://schemas.openxmlformats.org/presentationml/2006/ole">
            <mc:AlternateContent xmlns:mc="http://schemas.openxmlformats.org/markup-compatibility/2006">
              <mc:Choice xmlns:v="urn:schemas-microsoft-com:vml" Requires="v">
                <p:oleObj spid="_x0000_s4098" name="think-cell Slide" r:id="rId6" imgW="425" imgH="424" progId="TCLayout.ActiveDocument.1">
                  <p:embed/>
                </p:oleObj>
              </mc:Choice>
              <mc:Fallback>
                <p:oleObj name="think-cell Slide" r:id="rId6" imgW="425" imgH="424" progId="TCLayout.ActiveDocument.1">
                  <p:embed/>
                  <p:pic>
                    <p:nvPicPr>
                      <p:cNvPr id="97" name="Object 96" hidden="1">
                        <a:extLst>
                          <a:ext uri="{FF2B5EF4-FFF2-40B4-BE49-F238E27FC236}">
                            <a16:creationId xmlns:a16="http://schemas.microsoft.com/office/drawing/2014/main" id="{D8232803-983C-4424-BB57-B185CD6B4129}"/>
                          </a:ext>
                        </a:extLst>
                      </p:cNvPr>
                      <p:cNvPicPr/>
                      <p:nvPr/>
                    </p:nvPicPr>
                    <p:blipFill>
                      <a:blip r:embed="rId7"/>
                      <a:stretch>
                        <a:fillRect/>
                      </a:stretch>
                    </p:blipFill>
                    <p:spPr>
                      <a:xfrm>
                        <a:off x="3382" y="2115"/>
                        <a:ext cx="1620" cy="1620"/>
                      </a:xfrm>
                      <a:prstGeom prst="rect">
                        <a:avLst/>
                      </a:prstGeom>
                    </p:spPr>
                  </p:pic>
                </p:oleObj>
              </mc:Fallback>
            </mc:AlternateContent>
          </a:graphicData>
        </a:graphic>
      </p:graphicFrame>
      <p:sp>
        <p:nvSpPr>
          <p:cNvPr id="96" name="Rectangle 95" hidden="1">
            <a:extLst>
              <a:ext uri="{FF2B5EF4-FFF2-40B4-BE49-F238E27FC236}">
                <a16:creationId xmlns:a16="http://schemas.microsoft.com/office/drawing/2014/main" id="{E604E9B6-9FB2-4205-916D-A68ECA5678CF}"/>
              </a:ext>
            </a:extLst>
          </p:cNvPr>
          <p:cNvSpPr/>
          <p:nvPr>
            <p:custDataLst>
              <p:tags r:id="rId3"/>
            </p:custDataLst>
          </p:nvPr>
        </p:nvSpPr>
        <p:spPr bwMode="auto">
          <a:xfrm>
            <a:off x="1764" y="497"/>
            <a:ext cx="161887" cy="161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50846" fontAlgn="base">
              <a:spcBef>
                <a:spcPct val="0"/>
              </a:spcBef>
              <a:spcAft>
                <a:spcPct val="0"/>
              </a:spcAft>
            </a:pPr>
            <a:endParaRPr lang="en-US" sz="2856"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3" name="Title 2">
            <a:extLst>
              <a:ext uri="{FF2B5EF4-FFF2-40B4-BE49-F238E27FC236}">
                <a16:creationId xmlns:a16="http://schemas.microsoft.com/office/drawing/2014/main" id="{1F1C4F79-85F8-4053-BDD4-AA0CF45AF72A}"/>
              </a:ext>
            </a:extLst>
          </p:cNvPr>
          <p:cNvSpPr>
            <a:spLocks noGrp="1"/>
          </p:cNvSpPr>
          <p:nvPr>
            <p:ph type="title"/>
          </p:nvPr>
        </p:nvSpPr>
        <p:spPr/>
        <p:txBody>
          <a:bodyPr/>
          <a:lstStyle/>
          <a:p>
            <a:r>
              <a:rPr lang="en-US" dirty="0"/>
              <a:t>Don’t we already a have this? Citrix, VMware, RDS/Terminal Services?</a:t>
            </a:r>
          </a:p>
        </p:txBody>
      </p:sp>
      <p:grpSp>
        <p:nvGrpSpPr>
          <p:cNvPr id="73" name="Group 72">
            <a:extLst>
              <a:ext uri="{FF2B5EF4-FFF2-40B4-BE49-F238E27FC236}">
                <a16:creationId xmlns:a16="http://schemas.microsoft.com/office/drawing/2014/main" id="{1AF73EF8-334B-4703-A1EE-26E71DC6C552}"/>
              </a:ext>
            </a:extLst>
          </p:cNvPr>
          <p:cNvGrpSpPr/>
          <p:nvPr/>
        </p:nvGrpSpPr>
        <p:grpSpPr>
          <a:xfrm>
            <a:off x="3367783" y="1347745"/>
            <a:ext cx="219733" cy="3746520"/>
            <a:chOff x="3005640" y="1928059"/>
            <a:chExt cx="215444" cy="3673392"/>
          </a:xfrm>
        </p:grpSpPr>
        <p:cxnSp>
          <p:nvCxnSpPr>
            <p:cNvPr id="74" name="Straight Connector 73">
              <a:extLst>
                <a:ext uri="{FF2B5EF4-FFF2-40B4-BE49-F238E27FC236}">
                  <a16:creationId xmlns:a16="http://schemas.microsoft.com/office/drawing/2014/main" id="{3625EE92-E52F-40D4-B744-78F89BB60B0B}"/>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75" name="Rectangle 74">
              <a:extLst>
                <a:ext uri="{FF2B5EF4-FFF2-40B4-BE49-F238E27FC236}">
                  <a16:creationId xmlns:a16="http://schemas.microsoft.com/office/drawing/2014/main" id="{826EBC5F-0108-49F1-8BA2-1D291A3683B6}"/>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algn="ctr" defTabSz="932384">
                <a:defRPr/>
              </a:pPr>
              <a:r>
                <a:rPr lang="en-US" sz="1428">
                  <a:latin typeface="Segoe Pro Semibold" panose="020B0702040504020203" pitchFamily="34" charset="0"/>
                  <a:cs typeface="Segoe UI Light"/>
                </a:rPr>
                <a:t>FIREWALL</a:t>
              </a:r>
              <a:endParaRPr lang="en-US" sz="1428">
                <a:latin typeface="Segoe UI"/>
              </a:endParaRPr>
            </a:p>
          </p:txBody>
        </p:sp>
      </p:grpSp>
      <p:sp>
        <p:nvSpPr>
          <p:cNvPr id="76" name="Rectangle 75">
            <a:extLst>
              <a:ext uri="{FF2B5EF4-FFF2-40B4-BE49-F238E27FC236}">
                <a16:creationId xmlns:a16="http://schemas.microsoft.com/office/drawing/2014/main" id="{28A9AF58-8905-4DF5-9AFC-3CE065C71735}"/>
              </a:ext>
            </a:extLst>
          </p:cNvPr>
          <p:cNvSpPr/>
          <p:nvPr/>
        </p:nvSpPr>
        <p:spPr bwMode="auto">
          <a:xfrm>
            <a:off x="7926527" y="2847505"/>
            <a:ext cx="3916934" cy="88101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47" rIns="93260" bIns="47558" numCol="1" rtlCol="0" anchor="t" anchorCtr="0" compatLnSpc="1">
            <a:prstTxWarp prst="textNoShape">
              <a:avLst/>
            </a:prstTxWarp>
          </a:bodyPr>
          <a:lstStyle/>
          <a:p>
            <a:pPr algn="ctr" defTabSz="878054">
              <a:defRPr/>
            </a:pPr>
            <a:r>
              <a:rPr lang="en-US" sz="1873">
                <a:solidFill>
                  <a:schemeClr val="tx1"/>
                </a:solidFill>
                <a:latin typeface="+mj-lt"/>
                <a:cs typeface="Segoe UI Light"/>
              </a:rPr>
              <a:t>Azure VMs &amp; Services</a:t>
            </a:r>
          </a:p>
          <a:p>
            <a:pPr algn="ctr" defTabSz="878054">
              <a:defRPr/>
            </a:pPr>
            <a:r>
              <a:rPr lang="en-US" sz="1632" i="1">
                <a:solidFill>
                  <a:schemeClr val="tx1"/>
                </a:solidFill>
                <a:cs typeface="Segoe UI" panose="020B0502040204020203" pitchFamily="34" charset="0"/>
              </a:rPr>
              <a:t>Customer/Partner-managed</a:t>
            </a:r>
          </a:p>
        </p:txBody>
      </p:sp>
      <p:sp>
        <p:nvSpPr>
          <p:cNvPr id="77" name="Rectangle 76">
            <a:extLst>
              <a:ext uri="{FF2B5EF4-FFF2-40B4-BE49-F238E27FC236}">
                <a16:creationId xmlns:a16="http://schemas.microsoft.com/office/drawing/2014/main" id="{263ED719-0FCA-4541-BB67-BB24FED1A84D}"/>
              </a:ext>
            </a:extLst>
          </p:cNvPr>
          <p:cNvSpPr/>
          <p:nvPr/>
        </p:nvSpPr>
        <p:spPr bwMode="auto">
          <a:xfrm>
            <a:off x="595785" y="1347745"/>
            <a:ext cx="2704550" cy="375902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47" rIns="93260" bIns="47558" numCol="1" spcCol="0" rtlCol="0" fromWordArt="0" anchor="ctr" anchorCtr="0" forceAA="0" compatLnSpc="1">
            <a:prstTxWarp prst="textNoShape">
              <a:avLst/>
            </a:prstTxWarp>
            <a:noAutofit/>
          </a:bodyPr>
          <a:lstStyle/>
          <a:p>
            <a:pPr algn="ctr" defTabSz="878054">
              <a:defRPr/>
            </a:pPr>
            <a:r>
              <a:rPr lang="en-US" sz="1873">
                <a:solidFill>
                  <a:schemeClr val="tx1"/>
                </a:solidFill>
                <a:latin typeface="+mj-lt"/>
                <a:cs typeface="Segoe UI Light"/>
              </a:rPr>
              <a:t>Clients</a:t>
            </a:r>
          </a:p>
        </p:txBody>
      </p:sp>
      <p:grpSp>
        <p:nvGrpSpPr>
          <p:cNvPr id="78" name="Group 77">
            <a:extLst>
              <a:ext uri="{FF2B5EF4-FFF2-40B4-BE49-F238E27FC236}">
                <a16:creationId xmlns:a16="http://schemas.microsoft.com/office/drawing/2014/main" id="{0611E2E7-7CE3-4690-B7EC-E8A25A2539E7}"/>
              </a:ext>
            </a:extLst>
          </p:cNvPr>
          <p:cNvGrpSpPr/>
          <p:nvPr/>
        </p:nvGrpSpPr>
        <p:grpSpPr>
          <a:xfrm>
            <a:off x="7639346" y="1347745"/>
            <a:ext cx="219733" cy="3746520"/>
            <a:chOff x="3005640" y="1928059"/>
            <a:chExt cx="215444" cy="3673392"/>
          </a:xfrm>
        </p:grpSpPr>
        <p:cxnSp>
          <p:nvCxnSpPr>
            <p:cNvPr id="79" name="Straight Connector 78">
              <a:extLst>
                <a:ext uri="{FF2B5EF4-FFF2-40B4-BE49-F238E27FC236}">
                  <a16:creationId xmlns:a16="http://schemas.microsoft.com/office/drawing/2014/main" id="{DAC0DBDF-B0AA-4CAB-9284-E435320926E3}"/>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80" name="Rectangle 79">
              <a:extLst>
                <a:ext uri="{FF2B5EF4-FFF2-40B4-BE49-F238E27FC236}">
                  <a16:creationId xmlns:a16="http://schemas.microsoft.com/office/drawing/2014/main" id="{349F6E55-E09E-4B5F-828F-D219412DCBCE}"/>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algn="ctr" defTabSz="932384">
                <a:defRPr/>
              </a:pPr>
              <a:r>
                <a:rPr lang="en-US" sz="1428">
                  <a:latin typeface="Segoe Pro Semibold" panose="020B0702040504020203" pitchFamily="34" charset="0"/>
                  <a:cs typeface="Segoe UI Light"/>
                </a:rPr>
                <a:t>FIREWALL</a:t>
              </a:r>
              <a:endParaRPr lang="en-US" sz="1428">
                <a:latin typeface="Segoe UI"/>
              </a:endParaRPr>
            </a:p>
          </p:txBody>
        </p:sp>
      </p:grpSp>
      <p:grpSp>
        <p:nvGrpSpPr>
          <p:cNvPr id="4" name="Group 3">
            <a:extLst>
              <a:ext uri="{FF2B5EF4-FFF2-40B4-BE49-F238E27FC236}">
                <a16:creationId xmlns:a16="http://schemas.microsoft.com/office/drawing/2014/main" id="{2D3C192C-4E22-4506-AF7C-009CAF26073F}"/>
              </a:ext>
            </a:extLst>
          </p:cNvPr>
          <p:cNvGrpSpPr/>
          <p:nvPr/>
        </p:nvGrpSpPr>
        <p:grpSpPr>
          <a:xfrm>
            <a:off x="3805508" y="3003587"/>
            <a:ext cx="3615845" cy="923277"/>
            <a:chOff x="3730365" y="2796917"/>
            <a:chExt cx="3545268" cy="905256"/>
          </a:xfrm>
        </p:grpSpPr>
        <p:sp>
          <p:nvSpPr>
            <p:cNvPr id="33" name="Rectangle 32">
              <a:extLst>
                <a:ext uri="{FF2B5EF4-FFF2-40B4-BE49-F238E27FC236}">
                  <a16:creationId xmlns:a16="http://schemas.microsoft.com/office/drawing/2014/main" id="{B68C39AA-8FC5-47D7-8F89-AC926D8F9EEB}"/>
                </a:ext>
              </a:extLst>
            </p:cNvPr>
            <p:cNvSpPr/>
            <p:nvPr/>
          </p:nvSpPr>
          <p:spPr bwMode="auto">
            <a:xfrm>
              <a:off x="3730365" y="2796917"/>
              <a:ext cx="3545268" cy="90525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1428" err="1">
                <a:solidFill>
                  <a:srgbClr val="505050"/>
                </a:solidFill>
                <a:latin typeface="Segoe Pro Semibold" panose="020B0702040504020203" pitchFamily="34" charset="0"/>
                <a:cs typeface="Segoe UI Light"/>
              </a:endParaRPr>
            </a:p>
          </p:txBody>
        </p:sp>
        <p:sp>
          <p:nvSpPr>
            <p:cNvPr id="104" name="Rectangle 103">
              <a:extLst>
                <a:ext uri="{FF2B5EF4-FFF2-40B4-BE49-F238E27FC236}">
                  <a16:creationId xmlns:a16="http://schemas.microsoft.com/office/drawing/2014/main" id="{17DC0BDA-4F46-4845-9B6A-75559D6FCC1E}"/>
                </a:ext>
              </a:extLst>
            </p:cNvPr>
            <p:cNvSpPr/>
            <p:nvPr/>
          </p:nvSpPr>
          <p:spPr bwMode="auto">
            <a:xfrm>
              <a:off x="3851486" y="3139619"/>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0663" fontAlgn="base">
                <a:spcBef>
                  <a:spcPct val="0"/>
                </a:spcBef>
                <a:spcAft>
                  <a:spcPct val="0"/>
                </a:spcAft>
                <a:defRPr/>
              </a:pPr>
              <a:r>
                <a:rPr lang="en-US" sz="1632" kern="0">
                  <a:solidFill>
                    <a:schemeClr val="bg1"/>
                  </a:solidFill>
                  <a:latin typeface="Segoe UI Semibold"/>
                </a:rPr>
                <a:t>Management Plane</a:t>
              </a:r>
            </a:p>
          </p:txBody>
        </p:sp>
        <p:pic>
          <p:nvPicPr>
            <p:cNvPr id="148542" name="Picture 62" descr="Image result for Citrix logo png">
              <a:extLst>
                <a:ext uri="{FF2B5EF4-FFF2-40B4-BE49-F238E27FC236}">
                  <a16:creationId xmlns:a16="http://schemas.microsoft.com/office/drawing/2014/main" id="{FAB64C73-9DB7-4415-BCE3-BEC5EADD785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153838" y="2842414"/>
              <a:ext cx="698322" cy="263268"/>
            </a:xfrm>
            <a:prstGeom prst="rect">
              <a:avLst/>
            </a:prstGeom>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1592A486-CB66-4E4A-B2E7-92C50E1BA03D}"/>
              </a:ext>
            </a:extLst>
          </p:cNvPr>
          <p:cNvGrpSpPr/>
          <p:nvPr/>
        </p:nvGrpSpPr>
        <p:grpSpPr>
          <a:xfrm>
            <a:off x="3805508" y="4082947"/>
            <a:ext cx="3615845" cy="923277"/>
            <a:chOff x="3730365" y="4003253"/>
            <a:chExt cx="3545268" cy="905256"/>
          </a:xfrm>
        </p:grpSpPr>
        <p:sp>
          <p:nvSpPr>
            <p:cNvPr id="34" name="Rectangle 33">
              <a:extLst>
                <a:ext uri="{FF2B5EF4-FFF2-40B4-BE49-F238E27FC236}">
                  <a16:creationId xmlns:a16="http://schemas.microsoft.com/office/drawing/2014/main" id="{0F2A3986-EBC8-4AF9-B0BC-E6A0B0BEE78F}"/>
                </a:ext>
              </a:extLst>
            </p:cNvPr>
            <p:cNvSpPr/>
            <p:nvPr/>
          </p:nvSpPr>
          <p:spPr bwMode="auto">
            <a:xfrm>
              <a:off x="3730365" y="4003253"/>
              <a:ext cx="3545268" cy="90525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1428" err="1">
                <a:solidFill>
                  <a:srgbClr val="505050"/>
                </a:solidFill>
                <a:latin typeface="Segoe Pro Semibold" panose="020B0702040504020203" pitchFamily="34" charset="0"/>
                <a:cs typeface="Segoe UI Light"/>
              </a:endParaRPr>
            </a:p>
          </p:txBody>
        </p:sp>
        <p:sp>
          <p:nvSpPr>
            <p:cNvPr id="107" name="Rectangle 106">
              <a:extLst>
                <a:ext uri="{FF2B5EF4-FFF2-40B4-BE49-F238E27FC236}">
                  <a16:creationId xmlns:a16="http://schemas.microsoft.com/office/drawing/2014/main" id="{9E30A7FC-F171-4E5E-B209-B4CB1BF35070}"/>
                </a:ext>
              </a:extLst>
            </p:cNvPr>
            <p:cNvSpPr/>
            <p:nvPr/>
          </p:nvSpPr>
          <p:spPr bwMode="auto">
            <a:xfrm>
              <a:off x="3851486" y="4345239"/>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0663" fontAlgn="base">
                <a:spcBef>
                  <a:spcPct val="0"/>
                </a:spcBef>
                <a:spcAft>
                  <a:spcPct val="0"/>
                </a:spcAft>
                <a:defRPr/>
              </a:pPr>
              <a:r>
                <a:rPr lang="en-US" sz="1632" kern="0">
                  <a:solidFill>
                    <a:schemeClr val="bg1"/>
                  </a:solidFill>
                  <a:latin typeface="Segoe UI Semibold"/>
                </a:rPr>
                <a:t>Management Plane</a:t>
              </a:r>
            </a:p>
          </p:txBody>
        </p:sp>
        <p:pic>
          <p:nvPicPr>
            <p:cNvPr id="109" name="Picture 108">
              <a:extLst>
                <a:ext uri="{FF2B5EF4-FFF2-40B4-BE49-F238E27FC236}">
                  <a16:creationId xmlns:a16="http://schemas.microsoft.com/office/drawing/2014/main" id="{5DA110CF-DE32-424C-833F-BC32F54F3175}"/>
                </a:ext>
              </a:extLst>
            </p:cNvPr>
            <p:cNvPicPr>
              <a:picLocks noChangeAspect="1"/>
            </p:cNvPicPr>
            <p:nvPr/>
          </p:nvPicPr>
          <p:blipFill>
            <a:blip r:embed="rId9"/>
            <a:stretch>
              <a:fillRect/>
            </a:stretch>
          </p:blipFill>
          <p:spPr>
            <a:xfrm>
              <a:off x="4941565" y="4094092"/>
              <a:ext cx="1122869" cy="171104"/>
            </a:xfrm>
            <a:prstGeom prst="rect">
              <a:avLst/>
            </a:prstGeom>
          </p:spPr>
        </p:pic>
      </p:grpSp>
      <p:sp>
        <p:nvSpPr>
          <p:cNvPr id="110" name="TextBox 109">
            <a:extLst>
              <a:ext uri="{FF2B5EF4-FFF2-40B4-BE49-F238E27FC236}">
                <a16:creationId xmlns:a16="http://schemas.microsoft.com/office/drawing/2014/main" id="{76941DCF-65D0-43D1-AE5F-438641C0191C}"/>
              </a:ext>
            </a:extLst>
          </p:cNvPr>
          <p:cNvSpPr txBox="1"/>
          <p:nvPr/>
        </p:nvSpPr>
        <p:spPr>
          <a:xfrm>
            <a:off x="595783" y="5250347"/>
            <a:ext cx="11237870" cy="1585426"/>
          </a:xfrm>
          <a:prstGeom prst="rect">
            <a:avLst/>
          </a:prstGeom>
          <a:noFill/>
          <a:ln w="12700">
            <a:noFill/>
          </a:ln>
        </p:spPr>
        <p:txBody>
          <a:bodyPr wrap="square" lIns="93260" tIns="93260" rIns="93260" bIns="93260" rtlCol="0">
            <a:noAutofit/>
          </a:bodyPr>
          <a:lstStyle/>
          <a:p>
            <a:pPr marL="233149" indent="-233149">
              <a:spcBef>
                <a:spcPts val="612"/>
              </a:spcBef>
              <a:buFont typeface="Arial" panose="020B0604020202020204" pitchFamily="34" charset="0"/>
              <a:buChar char="•"/>
            </a:pPr>
            <a:r>
              <a:rPr lang="en-US" sz="1873"/>
              <a:t>Citrix and VMware provide value add to WVD (e.g. hybrid deployment management)</a:t>
            </a:r>
          </a:p>
          <a:p>
            <a:pPr marL="233149" indent="-233149">
              <a:spcBef>
                <a:spcPts val="612"/>
              </a:spcBef>
              <a:buFont typeface="Arial" panose="020B0604020202020204" pitchFamily="34" charset="0"/>
              <a:buChar char="•"/>
            </a:pPr>
            <a:r>
              <a:rPr lang="en-US" sz="1873"/>
              <a:t>Windows 10 multi-session is also available with Citrix &amp; VMware management planes</a:t>
            </a:r>
          </a:p>
          <a:p>
            <a:pPr marL="233149" indent="-233149">
              <a:spcBef>
                <a:spcPts val="612"/>
              </a:spcBef>
              <a:buFont typeface="Arial" panose="020B0604020202020204" pitchFamily="34" charset="0"/>
              <a:buChar char="•"/>
            </a:pPr>
            <a:r>
              <a:rPr lang="en-US" sz="1873"/>
              <a:t>Customer ultimately decides the management plane(s) of choice</a:t>
            </a:r>
          </a:p>
        </p:txBody>
      </p:sp>
      <p:grpSp>
        <p:nvGrpSpPr>
          <p:cNvPr id="5" name="Group 4">
            <a:extLst>
              <a:ext uri="{FF2B5EF4-FFF2-40B4-BE49-F238E27FC236}">
                <a16:creationId xmlns:a16="http://schemas.microsoft.com/office/drawing/2014/main" id="{C2B59AFA-9E82-47A4-82EB-81F77AF4D110}"/>
              </a:ext>
            </a:extLst>
          </p:cNvPr>
          <p:cNvGrpSpPr/>
          <p:nvPr/>
        </p:nvGrpSpPr>
        <p:grpSpPr>
          <a:xfrm>
            <a:off x="3805508" y="1923676"/>
            <a:ext cx="3615845" cy="923829"/>
            <a:chOff x="3730365" y="1799303"/>
            <a:chExt cx="3545268" cy="905797"/>
          </a:xfrm>
        </p:grpSpPr>
        <p:sp>
          <p:nvSpPr>
            <p:cNvPr id="82" name="Rectangle 81">
              <a:extLst>
                <a:ext uri="{FF2B5EF4-FFF2-40B4-BE49-F238E27FC236}">
                  <a16:creationId xmlns:a16="http://schemas.microsoft.com/office/drawing/2014/main" id="{0D5BFFDE-7FC7-42C8-BDD0-821E4B74F98F}"/>
                </a:ext>
              </a:extLst>
            </p:cNvPr>
            <p:cNvSpPr/>
            <p:nvPr/>
          </p:nvSpPr>
          <p:spPr bwMode="auto">
            <a:xfrm>
              <a:off x="3730365" y="1799303"/>
              <a:ext cx="3545268" cy="905797"/>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1428" err="1">
                <a:solidFill>
                  <a:srgbClr val="505050"/>
                </a:solidFill>
                <a:latin typeface="Segoe Pro Semibold" panose="020B0702040504020203" pitchFamily="34" charset="0"/>
                <a:cs typeface="Segoe UI Light"/>
              </a:endParaRPr>
            </a:p>
          </p:txBody>
        </p:sp>
        <p:sp>
          <p:nvSpPr>
            <p:cNvPr id="35" name="Rectangle 34">
              <a:extLst>
                <a:ext uri="{FF2B5EF4-FFF2-40B4-BE49-F238E27FC236}">
                  <a16:creationId xmlns:a16="http://schemas.microsoft.com/office/drawing/2014/main" id="{283866BE-8D23-4EE8-8D5B-6B015C54E89A}"/>
                </a:ext>
              </a:extLst>
            </p:cNvPr>
            <p:cNvSpPr/>
            <p:nvPr/>
          </p:nvSpPr>
          <p:spPr bwMode="auto">
            <a:xfrm>
              <a:off x="3851486" y="2137327"/>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0663" fontAlgn="base">
                <a:spcBef>
                  <a:spcPct val="0"/>
                </a:spcBef>
                <a:spcAft>
                  <a:spcPct val="0"/>
                </a:spcAft>
                <a:defRPr/>
              </a:pPr>
              <a:r>
                <a:rPr lang="en-US" sz="1632" kern="0">
                  <a:solidFill>
                    <a:schemeClr val="bg1"/>
                  </a:solidFill>
                  <a:latin typeface="Segoe UI Semibold"/>
                </a:rPr>
                <a:t>Management Plane</a:t>
              </a:r>
            </a:p>
          </p:txBody>
        </p:sp>
        <p:pic>
          <p:nvPicPr>
            <p:cNvPr id="38" name="Picture 37">
              <a:extLst>
                <a:ext uri="{FF2B5EF4-FFF2-40B4-BE49-F238E27FC236}">
                  <a16:creationId xmlns:a16="http://schemas.microsoft.com/office/drawing/2014/main" id="{35516DB6-C3E6-4C72-99E9-22D4E3A8290E}"/>
                </a:ext>
              </a:extLst>
            </p:cNvPr>
            <p:cNvPicPr>
              <a:picLocks noChangeAspect="1"/>
            </p:cNvPicPr>
            <p:nvPr/>
          </p:nvPicPr>
          <p:blipFill rotWithShape="1">
            <a:blip r:embed="rId10"/>
            <a:srcRect r="32499"/>
            <a:stretch/>
          </p:blipFill>
          <p:spPr>
            <a:xfrm>
              <a:off x="4847970" y="1844656"/>
              <a:ext cx="1310058" cy="250373"/>
            </a:xfrm>
            <a:prstGeom prst="rect">
              <a:avLst/>
            </a:prstGeom>
          </p:spPr>
        </p:pic>
      </p:grpSp>
    </p:spTree>
    <p:extLst>
      <p:ext uri="{BB962C8B-B14F-4D97-AF65-F5344CB8AC3E}">
        <p14:creationId xmlns:p14="http://schemas.microsoft.com/office/powerpoint/2010/main" val="87602741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Y_dGWmauRlisSOalg3HeJ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2UMpkUJKRACkB8KokUZ9D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7OT.sAplSW6rI8MmbVZN5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cv0EAxp_QHCH26Ruqq3YJ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r_rtOfX.rbbPtIkra89Ry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zi_a0CpYNrgj19QGXUt37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1ueRPGGySSWsFD4iCcEpn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jc5qexEBR3Wa5HqRl7.Nx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QjovMIEXT.i7kQb3GlRdn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4.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PowerPoint Template 2019 (1).pptx" id="{978A29C7-CBCE-4B75-A3E1-974122E0A309}" vid="{9A08A301-13D3-4C00-9919-376B948250C9}"/>
    </a:ext>
  </a:extLst>
</a:theme>
</file>

<file path=ppt/theme/theme5.xml><?xml version="1.0" encoding="utf-8"?>
<a:theme xmlns:a="http://schemas.openxmlformats.org/drawingml/2006/main" name="1_Ignite 19">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gnite 19" id="{9B92EF95-2461-4F76-80BC-CC1DF3655477}" vid="{6F2CDF9D-8BFF-4BD2-994E-DF04C9721E72}"/>
    </a:ext>
  </a:extLst>
</a:theme>
</file>

<file path=ppt/theme/theme6.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7.xml><?xml version="1.0" encoding="utf-8"?>
<a:theme xmlns:a="http://schemas.openxmlformats.org/drawingml/2006/main" name="8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2132</Words>
  <Application>Microsoft Office PowerPoint</Application>
  <PresentationFormat>Custom</PresentationFormat>
  <Paragraphs>428</Paragraphs>
  <Slides>36</Slides>
  <Notes>29</Notes>
  <HiddenSlides>0</HiddenSlides>
  <MMClips>0</MMClips>
  <ScaleCrop>false</ScaleCrop>
  <HeadingPairs>
    <vt:vector size="8" baseType="variant">
      <vt:variant>
        <vt:lpstr>Fonts Used</vt:lpstr>
      </vt:variant>
      <vt:variant>
        <vt:i4>13</vt:i4>
      </vt:variant>
      <vt:variant>
        <vt:lpstr>Theme</vt:lpstr>
      </vt:variant>
      <vt:variant>
        <vt:i4>7</vt:i4>
      </vt:variant>
      <vt:variant>
        <vt:lpstr>Embedded OLE Servers</vt:lpstr>
      </vt:variant>
      <vt:variant>
        <vt:i4>1</vt:i4>
      </vt:variant>
      <vt:variant>
        <vt:lpstr>Slide Titles</vt:lpstr>
      </vt:variant>
      <vt:variant>
        <vt:i4>36</vt:i4>
      </vt:variant>
    </vt:vector>
  </HeadingPairs>
  <TitlesOfParts>
    <vt:vector size="57" baseType="lpstr">
      <vt:lpstr>Arial</vt:lpstr>
      <vt:lpstr>Calibri</vt:lpstr>
      <vt:lpstr>Comic Sans MS</vt:lpstr>
      <vt:lpstr>Consolas</vt:lpstr>
      <vt:lpstr>Engravers MT</vt:lpstr>
      <vt:lpstr>Helvetica Neue Medium</vt:lpstr>
      <vt:lpstr>Segoe</vt:lpstr>
      <vt:lpstr>Segoe Pro Semibold</vt:lpstr>
      <vt:lpstr>Segoe UI</vt:lpstr>
      <vt:lpstr>Segoe UI Light</vt:lpstr>
      <vt:lpstr>Segoe UI Semibold</vt:lpstr>
      <vt:lpstr>Segoe UI Semilight</vt:lpstr>
      <vt:lpstr>Wingdings</vt:lpstr>
      <vt:lpstr>1_Microsoft 365 PPT Template - 2018</vt:lpstr>
      <vt:lpstr>Microsoft 365 PPT Template - 2018</vt:lpstr>
      <vt:lpstr>9-51052_Microsoft_Inspire_Template_Light</vt:lpstr>
      <vt:lpstr>White Template</vt:lpstr>
      <vt:lpstr>1_Ignite 19</vt:lpstr>
      <vt:lpstr>5-50173_Microsoft_Ready_Light_Template</vt:lpstr>
      <vt:lpstr>8_WHITE TEMPLATE</vt:lpstr>
      <vt:lpstr>think-cell Slide</vt:lpstr>
      <vt:lpstr>Windows Virtual Desktop</vt:lpstr>
      <vt:lpstr>Agenda</vt:lpstr>
      <vt:lpstr>Rochester User Group Charter</vt:lpstr>
      <vt:lpstr>Upcoming Events</vt:lpstr>
      <vt:lpstr>What’s new -- https://azurecharts.com/</vt:lpstr>
      <vt:lpstr>Azure Training, Labs and Certifications</vt:lpstr>
      <vt:lpstr>Keynote:  Windows Virtual Desktop</vt:lpstr>
      <vt:lpstr>What is Windows Virtual Desktop?</vt:lpstr>
      <vt:lpstr>Don’t we already a have this? Citrix, VMware, RDS/Terminal Services?</vt:lpstr>
      <vt:lpstr>Why Windows Virtual Desktop now?</vt:lpstr>
      <vt:lpstr>Virtualization scenarios </vt:lpstr>
      <vt:lpstr>Windows Virtual Desktop Benefits</vt:lpstr>
      <vt:lpstr>Blending the security of the convergence of the Microsoft ecosystem</vt:lpstr>
      <vt:lpstr>Deployment Overview</vt:lpstr>
      <vt:lpstr>Native Windows Virtual Desktop</vt:lpstr>
      <vt:lpstr>Prerequisites to deploy Windows Virtual Desktop</vt:lpstr>
      <vt:lpstr>Credentials required</vt:lpstr>
      <vt:lpstr>PowerPoint Presentation</vt:lpstr>
      <vt:lpstr>FSLogix profiles</vt:lpstr>
      <vt:lpstr>Storage in WVD </vt:lpstr>
      <vt:lpstr>FSLogix Technologies</vt:lpstr>
      <vt:lpstr>PowerPoint Presentation</vt:lpstr>
      <vt:lpstr>PowerPoint Presentation</vt:lpstr>
      <vt:lpstr>PowerPoint Presentation</vt:lpstr>
      <vt:lpstr>PowerPoint Presentation</vt:lpstr>
      <vt:lpstr>PowerPoint Presentation</vt:lpstr>
      <vt:lpstr>Implementation Guidance – infrastructure management</vt:lpstr>
      <vt:lpstr>Create Windows Virtual Desktop tenant</vt:lpstr>
      <vt:lpstr>Automation</vt:lpstr>
      <vt:lpstr>Master Image Management</vt:lpstr>
      <vt:lpstr>Patch Management</vt:lpstr>
      <vt:lpstr>Profile Management</vt:lpstr>
      <vt:lpstr>Video and graphics improvements</vt:lpstr>
      <vt:lpstr>Device redirection</vt:lpstr>
      <vt:lpstr>Demo Windows Virtual Desktop Multi-session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2020-06-24T16:51:16Z</dcterms:created>
  <dcterms:modified xsi:type="dcterms:W3CDTF">2020-06-24T16:51:43Z</dcterms:modified>
</cp:coreProperties>
</file>